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 name="Shape 17"/>
          <p:cNvSpPr/>
          <p:nvPr>
            <p:ph type="sldImg"/>
          </p:nvPr>
        </p:nvSpPr>
        <p:spPr>
          <a:xfrm>
            <a:off x="1143000" y="685800"/>
            <a:ext cx="4572000" cy="3429000"/>
          </a:xfrm>
          <a:prstGeom prst="rect">
            <a:avLst/>
          </a:prstGeom>
        </p:spPr>
        <p:txBody>
          <a:bodyPr/>
          <a:lstStyle/>
          <a:p>
            <a:pPr/>
          </a:p>
        </p:txBody>
      </p:sp>
      <p:sp>
        <p:nvSpPr>
          <p:cNvPr id="18" name="Shape 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20" y="110489"/>
            <a:ext cx="13167361"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amma.app" TargetMode="Externa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21"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22" name="Text 2"/>
          <p:cNvSpPr txBox="1"/>
          <p:nvPr/>
        </p:nvSpPr>
        <p:spPr>
          <a:xfrm>
            <a:off x="1557644" y="2996608"/>
            <a:ext cx="12503117" cy="7656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z="4300">
                <a:solidFill>
                  <a:srgbClr val="E94025"/>
                </a:solidFill>
                <a:latin typeface="Inconsolata"/>
                <a:ea typeface="Inconsolata"/>
                <a:cs typeface="Inconsolata"/>
                <a:sym typeface="Inconsolata"/>
              </a:defRPr>
            </a:lvl1pPr>
          </a:lstStyle>
          <a:p>
            <a:pPr/>
            <a:r>
              <a:t>Methodist College of Engineering &amp; Technology</a:t>
            </a:r>
          </a:p>
        </p:txBody>
      </p:sp>
      <p:sp>
        <p:nvSpPr>
          <p:cNvPr id="23" name="Text 4"/>
          <p:cNvSpPr txBox="1"/>
          <p:nvPr/>
        </p:nvSpPr>
        <p:spPr>
          <a:xfrm>
            <a:off x="6571305" y="4492634"/>
            <a:ext cx="2060115" cy="4270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700"/>
              </a:lnSpc>
              <a:defRPr b="1" sz="2100">
                <a:solidFill>
                  <a:srgbClr val="FF726D"/>
                </a:solidFill>
                <a:latin typeface="Inconsolata"/>
                <a:ea typeface="Inconsolata"/>
                <a:cs typeface="Inconsolata"/>
                <a:sym typeface="Inconsolata"/>
              </a:defRPr>
            </a:lvl1pPr>
          </a:lstStyle>
          <a:p>
            <a:pPr/>
            <a:r>
              <a:t>Mini Project On</a:t>
            </a:r>
          </a:p>
        </p:txBody>
      </p:sp>
      <p:sp>
        <p:nvSpPr>
          <p:cNvPr id="24" name="Text 10"/>
          <p:cNvSpPr txBox="1"/>
          <p:nvPr/>
        </p:nvSpPr>
        <p:spPr>
          <a:xfrm>
            <a:off x="3676288" y="5650083"/>
            <a:ext cx="7850149" cy="15112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ts val="2700"/>
              </a:lnSpc>
              <a:defRPr b="1" sz="4000">
                <a:gradFill flip="none" rotWithShape="1">
                  <a:gsLst>
                    <a:gs pos="0">
                      <a:srgbClr val="EE7974"/>
                    </a:gs>
                    <a:gs pos="50000">
                      <a:srgbClr val="EA4025"/>
                    </a:gs>
                    <a:gs pos="100000">
                      <a:srgbClr val="D328A5"/>
                    </a:gs>
                  </a:gsLst>
                  <a:lin ang="978314" scaled="0"/>
                </a:gradFill>
                <a:latin typeface="Inconsolata"/>
                <a:ea typeface="Inconsolata"/>
                <a:cs typeface="Inconsolata"/>
                <a:sym typeface="Inconsolata"/>
              </a:defRPr>
            </a:pPr>
            <a:r>
              <a:t>The Analytic Hierarchy Process </a:t>
            </a:r>
            <a:br/>
            <a:br/>
            <a:r>
              <a:t>(AHP)</a:t>
            </a:r>
          </a:p>
        </p:txBody>
      </p:sp>
      <p:pic>
        <p:nvPicPr>
          <p:cNvPr id="25" name="Picture 5" descr="Picture 5"/>
          <p:cNvPicPr>
            <a:picLocks noChangeAspect="1"/>
          </p:cNvPicPr>
          <p:nvPr/>
        </p:nvPicPr>
        <p:blipFill>
          <a:blip r:embed="rId2">
            <a:extLst/>
          </a:blip>
          <a:stretch>
            <a:fillRect/>
          </a:stretch>
        </p:blipFill>
        <p:spPr>
          <a:xfrm>
            <a:off x="6013400" y="205721"/>
            <a:ext cx="2603600" cy="266781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125" name="The proposed system aims to address the disadvantages of the traditional  method by developing a web application using Python libraries such as Streamlit, NumPy, and Pandas.…"/>
          <p:cNvSpPr txBox="1"/>
          <p:nvPr/>
        </p:nvSpPr>
        <p:spPr>
          <a:xfrm>
            <a:off x="-20321" y="3471828"/>
            <a:ext cx="14533247" cy="3444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635000" indent="-635000" defTabSz="825500">
              <a:spcBef>
                <a:spcPts val="5900"/>
              </a:spcBef>
              <a:buClr>
                <a:srgbClr val="646464"/>
              </a:buClr>
              <a:buSzPct val="90000"/>
              <a:buChar char="•"/>
              <a:defRPr sz="3000">
                <a:solidFill>
                  <a:srgbClr val="FFFFFF"/>
                </a:solidFill>
                <a:latin typeface="Avenir Light"/>
                <a:ea typeface="Avenir Light"/>
                <a:cs typeface="Avenir Light"/>
                <a:sym typeface="Avenir Light"/>
              </a:defRPr>
            </a:pPr>
            <a:r>
              <a:t>The proposed system aims to address the disadvantages of the traditional </a:t>
            </a:r>
            <a:br/>
            <a:r>
              <a:t>method by developing a web application using Python libraries such as Streamlit, NumPy, and Pandas. </a:t>
            </a:r>
          </a:p>
          <a:p>
            <a:pPr marL="635000" indent="-635000" defTabSz="825500">
              <a:spcBef>
                <a:spcPts val="5900"/>
              </a:spcBef>
              <a:buClr>
                <a:srgbClr val="646464"/>
              </a:buClr>
              <a:buSzPct val="90000"/>
              <a:buChar char="•"/>
              <a:defRPr sz="3000">
                <a:solidFill>
                  <a:srgbClr val="FFFFFF"/>
                </a:solidFill>
                <a:latin typeface="Avenir Light"/>
                <a:ea typeface="Avenir Light"/>
                <a:cs typeface="Avenir Light"/>
                <a:sym typeface="Avenir Light"/>
              </a:defRPr>
            </a:pPr>
            <a:r>
              <a:t>The web app streamlines the AHP process and enhances user experience by providing an interactive and visual interface.</a:t>
            </a:r>
          </a:p>
        </p:txBody>
      </p:sp>
      <p:sp>
        <p:nvSpPr>
          <p:cNvPr id="126" name="Text 2"/>
          <p:cNvSpPr txBox="1"/>
          <p:nvPr/>
        </p:nvSpPr>
        <p:spPr>
          <a:xfrm>
            <a:off x="4811844" y="1205131"/>
            <a:ext cx="4868917" cy="7656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z="4300">
                <a:gradFill flip="none" rotWithShape="1">
                  <a:gsLst>
                    <a:gs pos="0">
                      <a:srgbClr val="DC5B2D"/>
                    </a:gs>
                    <a:gs pos="100000">
                      <a:srgbClr val="D328A5"/>
                    </a:gs>
                  </a:gsLst>
                  <a:lin ang="978314" scaled="0"/>
                </a:gradFill>
                <a:latin typeface="Inconsolata"/>
                <a:ea typeface="Inconsolata"/>
                <a:cs typeface="Inconsolata"/>
                <a:sym typeface="Inconsolata"/>
              </a:defRPr>
            </a:lvl1pPr>
          </a:lstStyle>
          <a:p>
            <a:pPr/>
            <a:r>
              <a:t>Proposed System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129"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130" name="Text 2"/>
          <p:cNvSpPr txBox="1"/>
          <p:nvPr/>
        </p:nvSpPr>
        <p:spPr>
          <a:xfrm>
            <a:off x="2746058" y="534710"/>
            <a:ext cx="5172854" cy="67994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700"/>
              </a:lnSpc>
              <a:defRPr b="1" sz="3800">
                <a:solidFill>
                  <a:srgbClr val="FF726D"/>
                </a:solidFill>
                <a:latin typeface="Inconsolata"/>
                <a:ea typeface="Inconsolata"/>
                <a:cs typeface="Inconsolata"/>
                <a:sym typeface="Inconsolata"/>
              </a:defRPr>
            </a:lvl1pPr>
          </a:lstStyle>
          <a:p>
            <a:pPr/>
            <a:r>
              <a:t>Pair-wise Comparison</a:t>
            </a:r>
          </a:p>
        </p:txBody>
      </p:sp>
      <p:sp>
        <p:nvSpPr>
          <p:cNvPr id="131" name="Shape 3"/>
          <p:cNvSpPr/>
          <p:nvPr/>
        </p:nvSpPr>
        <p:spPr>
          <a:xfrm>
            <a:off x="2700338" y="4457224"/>
            <a:ext cx="9229726" cy="15241"/>
          </a:xfrm>
          <a:prstGeom prst="rect">
            <a:avLst/>
          </a:prstGeom>
          <a:solidFill>
            <a:srgbClr val="FF6680"/>
          </a:solidFill>
          <a:ln w="12700">
            <a:miter lim="400000"/>
          </a:ln>
        </p:spPr>
        <p:txBody>
          <a:bodyPr lIns="45719" rIns="45719"/>
          <a:lstStyle/>
          <a:p>
            <a:pPr/>
          </a:p>
        </p:txBody>
      </p:sp>
      <p:sp>
        <p:nvSpPr>
          <p:cNvPr id="132" name="Shape 4"/>
          <p:cNvSpPr/>
          <p:nvPr/>
        </p:nvSpPr>
        <p:spPr>
          <a:xfrm>
            <a:off x="4951571" y="4457224"/>
            <a:ext cx="15241" cy="680086"/>
          </a:xfrm>
          <a:prstGeom prst="rect">
            <a:avLst/>
          </a:prstGeom>
          <a:solidFill>
            <a:srgbClr val="FF6680"/>
          </a:solidFill>
          <a:ln w="12700">
            <a:miter lim="400000"/>
          </a:ln>
        </p:spPr>
        <p:txBody>
          <a:bodyPr lIns="45719" rIns="45719"/>
          <a:lstStyle/>
          <a:p>
            <a:pPr/>
          </a:p>
        </p:txBody>
      </p:sp>
      <p:sp>
        <p:nvSpPr>
          <p:cNvPr id="133" name="Shape 5"/>
          <p:cNvSpPr/>
          <p:nvPr/>
        </p:nvSpPr>
        <p:spPr>
          <a:xfrm>
            <a:off x="4740592" y="4238625"/>
            <a:ext cx="437199" cy="437199"/>
          </a:xfrm>
          <a:prstGeom prst="roundRect">
            <a:avLst>
              <a:gd name="adj" fmla="val 13333"/>
            </a:avLst>
          </a:prstGeom>
          <a:solidFill>
            <a:srgbClr val="312140"/>
          </a:solidFill>
          <a:ln w="12700">
            <a:miter lim="400000"/>
          </a:ln>
        </p:spPr>
        <p:txBody>
          <a:bodyPr lIns="45719" rIns="45719"/>
          <a:lstStyle/>
          <a:p>
            <a:pPr/>
          </a:p>
        </p:txBody>
      </p:sp>
      <p:sp>
        <p:nvSpPr>
          <p:cNvPr id="134" name="Text 6"/>
          <p:cNvSpPr txBox="1"/>
          <p:nvPr/>
        </p:nvSpPr>
        <p:spPr>
          <a:xfrm>
            <a:off x="4829426" y="4275058"/>
            <a:ext cx="259530" cy="4401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1</a:t>
            </a:r>
          </a:p>
        </p:txBody>
      </p:sp>
      <p:sp>
        <p:nvSpPr>
          <p:cNvPr id="135" name="Text 7"/>
          <p:cNvSpPr txBox="1"/>
          <p:nvPr/>
        </p:nvSpPr>
        <p:spPr>
          <a:xfrm>
            <a:off x="3572842" y="5331619"/>
            <a:ext cx="2772698"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Pair-wise Comparisons</a:t>
            </a:r>
          </a:p>
        </p:txBody>
      </p:sp>
      <p:sp>
        <p:nvSpPr>
          <p:cNvPr id="136" name="Text 8"/>
          <p:cNvSpPr txBox="1"/>
          <p:nvPr/>
        </p:nvSpPr>
        <p:spPr>
          <a:xfrm>
            <a:off x="2940367" y="5829537"/>
            <a:ext cx="4037649" cy="15982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The module facilitates support for pair-wise comparisons between criteria and alternatives. Pair-wise comparisons are made using linguistic variables such as "a lot better than," "slightly worse than," and "equally important."</a:t>
            </a:r>
          </a:p>
        </p:txBody>
      </p:sp>
      <p:sp>
        <p:nvSpPr>
          <p:cNvPr id="137" name="Shape 9"/>
          <p:cNvSpPr/>
          <p:nvPr/>
        </p:nvSpPr>
        <p:spPr>
          <a:xfrm>
            <a:off x="7307580" y="3777138"/>
            <a:ext cx="15241" cy="680086"/>
          </a:xfrm>
          <a:prstGeom prst="rect">
            <a:avLst/>
          </a:prstGeom>
          <a:solidFill>
            <a:srgbClr val="FF6680"/>
          </a:solidFill>
          <a:ln w="12700">
            <a:miter lim="400000"/>
          </a:ln>
        </p:spPr>
        <p:txBody>
          <a:bodyPr lIns="45719" rIns="45719"/>
          <a:lstStyle/>
          <a:p>
            <a:pPr/>
          </a:p>
        </p:txBody>
      </p:sp>
      <p:sp>
        <p:nvSpPr>
          <p:cNvPr id="138" name="Shape 10"/>
          <p:cNvSpPr/>
          <p:nvPr/>
        </p:nvSpPr>
        <p:spPr>
          <a:xfrm>
            <a:off x="7096600" y="4238625"/>
            <a:ext cx="437199" cy="437199"/>
          </a:xfrm>
          <a:prstGeom prst="roundRect">
            <a:avLst>
              <a:gd name="adj" fmla="val 13333"/>
            </a:avLst>
          </a:prstGeom>
          <a:solidFill>
            <a:srgbClr val="312140"/>
          </a:solidFill>
          <a:ln w="12700">
            <a:miter lim="400000"/>
          </a:ln>
        </p:spPr>
        <p:txBody>
          <a:bodyPr lIns="45719" rIns="45719"/>
          <a:lstStyle/>
          <a:p>
            <a:pPr/>
          </a:p>
        </p:txBody>
      </p:sp>
      <p:sp>
        <p:nvSpPr>
          <p:cNvPr id="139" name="Text 11"/>
          <p:cNvSpPr txBox="1"/>
          <p:nvPr/>
        </p:nvSpPr>
        <p:spPr>
          <a:xfrm>
            <a:off x="7185435" y="4275058"/>
            <a:ext cx="259530" cy="4401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2</a:t>
            </a:r>
          </a:p>
        </p:txBody>
      </p:sp>
      <p:sp>
        <p:nvSpPr>
          <p:cNvPr id="140" name="Text 12"/>
          <p:cNvSpPr txBox="1"/>
          <p:nvPr/>
        </p:nvSpPr>
        <p:spPr>
          <a:xfrm>
            <a:off x="6053920" y="1530547"/>
            <a:ext cx="2522560" cy="3806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Multicriteria Analysis</a:t>
            </a:r>
          </a:p>
        </p:txBody>
      </p:sp>
      <p:sp>
        <p:nvSpPr>
          <p:cNvPr id="141" name="Text 13"/>
          <p:cNvSpPr txBox="1"/>
          <p:nvPr/>
        </p:nvSpPr>
        <p:spPr>
          <a:xfrm>
            <a:off x="5296375" y="2028468"/>
            <a:ext cx="4037649" cy="15982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The module applies mathematical algorithms, such as the eigenvector method and geometric averaging, to determine the relative importance of criteria and the rank order of alternatives.</a:t>
            </a:r>
          </a:p>
        </p:txBody>
      </p:sp>
      <p:sp>
        <p:nvSpPr>
          <p:cNvPr id="142" name="Shape 14"/>
          <p:cNvSpPr/>
          <p:nvPr/>
        </p:nvSpPr>
        <p:spPr>
          <a:xfrm>
            <a:off x="9663589" y="4457224"/>
            <a:ext cx="15241" cy="680086"/>
          </a:xfrm>
          <a:prstGeom prst="rect">
            <a:avLst/>
          </a:prstGeom>
          <a:solidFill>
            <a:srgbClr val="FF6680"/>
          </a:solidFill>
          <a:ln w="12700">
            <a:miter lim="400000"/>
          </a:ln>
        </p:spPr>
        <p:txBody>
          <a:bodyPr lIns="45719" rIns="45719"/>
          <a:lstStyle/>
          <a:p>
            <a:pPr/>
          </a:p>
        </p:txBody>
      </p:sp>
      <p:sp>
        <p:nvSpPr>
          <p:cNvPr id="143" name="Shape 15"/>
          <p:cNvSpPr/>
          <p:nvPr/>
        </p:nvSpPr>
        <p:spPr>
          <a:xfrm>
            <a:off x="9452609" y="4238625"/>
            <a:ext cx="437199" cy="437199"/>
          </a:xfrm>
          <a:prstGeom prst="roundRect">
            <a:avLst>
              <a:gd name="adj" fmla="val 13333"/>
            </a:avLst>
          </a:prstGeom>
          <a:solidFill>
            <a:srgbClr val="312140"/>
          </a:solidFill>
          <a:ln w="12700">
            <a:miter lim="400000"/>
          </a:ln>
        </p:spPr>
        <p:txBody>
          <a:bodyPr lIns="45719" rIns="45719"/>
          <a:lstStyle/>
          <a:p>
            <a:pPr/>
          </a:p>
        </p:txBody>
      </p:sp>
      <p:sp>
        <p:nvSpPr>
          <p:cNvPr id="144" name="Text 16"/>
          <p:cNvSpPr txBox="1"/>
          <p:nvPr/>
        </p:nvSpPr>
        <p:spPr>
          <a:xfrm>
            <a:off x="9541444" y="4275058"/>
            <a:ext cx="259530" cy="4401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3</a:t>
            </a:r>
          </a:p>
        </p:txBody>
      </p:sp>
      <p:sp>
        <p:nvSpPr>
          <p:cNvPr id="145" name="Text 17"/>
          <p:cNvSpPr txBox="1"/>
          <p:nvPr/>
        </p:nvSpPr>
        <p:spPr>
          <a:xfrm>
            <a:off x="8490283" y="5331619"/>
            <a:ext cx="2361852"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Sensitivity Analysis</a:t>
            </a:r>
          </a:p>
        </p:txBody>
      </p:sp>
      <p:sp>
        <p:nvSpPr>
          <p:cNvPr id="146" name="Text 18"/>
          <p:cNvSpPr txBox="1"/>
          <p:nvPr/>
        </p:nvSpPr>
        <p:spPr>
          <a:xfrm>
            <a:off x="7652385" y="5829537"/>
            <a:ext cx="4037649" cy="12934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The module performs a sensitivity analysis to test the robustness of the solution and identify potential biases and inconsistencies in the pairwise comparisons.</a:t>
            </a:r>
          </a:p>
        </p:txBody>
      </p:sp>
      <p:pic>
        <p:nvPicPr>
          <p:cNvPr id="147" name="Image 0" descr="Image 0">
            <a:hlinkClick r:id="rId2" invalidUrl="" action="" tgtFrame="" tooltip="" history="1" highlightClick="0" endSnd="0"/>
          </p:cNvPr>
          <p:cNvPicPr>
            <a:picLocks noChangeAspect="1"/>
          </p:cNvPicPr>
          <p:nvPr/>
        </p:nvPicPr>
        <p:blipFill>
          <a:blip r:embed="rId3">
            <a:extLst/>
          </a:blip>
          <a:stretch>
            <a:fillRect/>
          </a:stretch>
        </p:blipFill>
        <p:spPr>
          <a:xfrm>
            <a:off x="12242152" y="7589519"/>
            <a:ext cx="2296808" cy="548641"/>
          </a:xfrm>
          <a:prstGeom prst="rect">
            <a:avLst/>
          </a:prstGeom>
          <a:ln w="12700">
            <a:miter lim="400000"/>
          </a:ln>
        </p:spPr>
      </p:pic>
      <p:sp>
        <p:nvSpPr>
          <p:cNvPr id="148"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149" name="Shape 1"/>
          <p:cNvSpPr/>
          <p:nvPr/>
        </p:nvSpPr>
        <p:spPr>
          <a:xfrm>
            <a:off x="0" y="-953"/>
            <a:ext cx="14630400" cy="8231506"/>
          </a:xfrm>
          <a:prstGeom prst="rect">
            <a:avLst/>
          </a:prstGeom>
          <a:solidFill>
            <a:srgbClr val="241631"/>
          </a:solidFill>
          <a:ln w="12700">
            <a:miter lim="400000"/>
          </a:ln>
        </p:spPr>
        <p:txBody>
          <a:bodyPr lIns="45719" rIns="45719"/>
          <a:lstStyle/>
          <a:p>
            <a:pPr/>
          </a:p>
        </p:txBody>
      </p:sp>
      <p:sp>
        <p:nvSpPr>
          <p:cNvPr id="150" name="Text 2"/>
          <p:cNvSpPr txBox="1"/>
          <p:nvPr/>
        </p:nvSpPr>
        <p:spPr>
          <a:xfrm>
            <a:off x="1334145" y="138276"/>
            <a:ext cx="12240925" cy="70319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4900"/>
              </a:lnSpc>
              <a:defRPr b="1" sz="39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lvl1pPr>
          </a:lstStyle>
          <a:p>
            <a:pPr/>
            <a:r>
              <a:t>The workflow of the proposed system is as follows:</a:t>
            </a:r>
          </a:p>
        </p:txBody>
      </p:sp>
      <p:sp>
        <p:nvSpPr>
          <p:cNvPr id="151" name="Shape 3"/>
          <p:cNvSpPr/>
          <p:nvPr/>
        </p:nvSpPr>
        <p:spPr>
          <a:xfrm>
            <a:off x="1124721" y="4283631"/>
            <a:ext cx="12122716" cy="16929"/>
          </a:xfrm>
          <a:prstGeom prst="rect">
            <a:avLst/>
          </a:prstGeom>
          <a:solidFill>
            <a:srgbClr val="FF6680"/>
          </a:solidFill>
          <a:ln w="12700">
            <a:miter lim="400000"/>
          </a:ln>
        </p:spPr>
        <p:txBody>
          <a:bodyPr lIns="45719" rIns="45719"/>
          <a:lstStyle/>
          <a:p>
            <a:pPr/>
          </a:p>
        </p:txBody>
      </p:sp>
      <p:sp>
        <p:nvSpPr>
          <p:cNvPr id="152" name="Shape 4"/>
          <p:cNvSpPr/>
          <p:nvPr/>
        </p:nvSpPr>
        <p:spPr>
          <a:xfrm>
            <a:off x="1584477" y="4254173"/>
            <a:ext cx="15241" cy="680086"/>
          </a:xfrm>
          <a:prstGeom prst="rect">
            <a:avLst/>
          </a:prstGeom>
          <a:solidFill>
            <a:srgbClr val="FF6680"/>
          </a:solidFill>
          <a:ln w="12700">
            <a:miter lim="400000"/>
          </a:ln>
        </p:spPr>
        <p:txBody>
          <a:bodyPr lIns="45719" rIns="45719"/>
          <a:lstStyle/>
          <a:p>
            <a:pPr/>
          </a:p>
        </p:txBody>
      </p:sp>
      <p:sp>
        <p:nvSpPr>
          <p:cNvPr id="153" name="Shape 5"/>
          <p:cNvSpPr/>
          <p:nvPr/>
        </p:nvSpPr>
        <p:spPr>
          <a:xfrm>
            <a:off x="1373498" y="4035574"/>
            <a:ext cx="437200" cy="437199"/>
          </a:xfrm>
          <a:prstGeom prst="roundRect">
            <a:avLst>
              <a:gd name="adj" fmla="val 13333"/>
            </a:avLst>
          </a:prstGeom>
          <a:solidFill>
            <a:srgbClr val="312140"/>
          </a:solidFill>
          <a:ln w="12700">
            <a:miter lim="400000"/>
          </a:ln>
        </p:spPr>
        <p:txBody>
          <a:bodyPr lIns="45719" rIns="45719"/>
          <a:lstStyle/>
          <a:p>
            <a:pPr/>
          </a:p>
        </p:txBody>
      </p:sp>
      <p:sp>
        <p:nvSpPr>
          <p:cNvPr id="154" name="Text 6"/>
          <p:cNvSpPr txBox="1"/>
          <p:nvPr/>
        </p:nvSpPr>
        <p:spPr>
          <a:xfrm>
            <a:off x="1462332" y="4072007"/>
            <a:ext cx="259530" cy="44017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1</a:t>
            </a:r>
          </a:p>
        </p:txBody>
      </p:sp>
      <p:sp>
        <p:nvSpPr>
          <p:cNvPr id="155" name="Shape 9"/>
          <p:cNvSpPr/>
          <p:nvPr/>
        </p:nvSpPr>
        <p:spPr>
          <a:xfrm>
            <a:off x="3531562" y="3534676"/>
            <a:ext cx="15241" cy="732196"/>
          </a:xfrm>
          <a:prstGeom prst="rect">
            <a:avLst/>
          </a:prstGeom>
          <a:solidFill>
            <a:srgbClr val="FF6680"/>
          </a:solidFill>
          <a:ln w="12700">
            <a:miter lim="400000"/>
          </a:ln>
        </p:spPr>
        <p:txBody>
          <a:bodyPr lIns="45719" rIns="45719"/>
          <a:lstStyle/>
          <a:p>
            <a:pPr/>
          </a:p>
        </p:txBody>
      </p:sp>
      <p:sp>
        <p:nvSpPr>
          <p:cNvPr id="156" name="Shape 10"/>
          <p:cNvSpPr/>
          <p:nvPr/>
        </p:nvSpPr>
        <p:spPr>
          <a:xfrm>
            <a:off x="3320583" y="3996163"/>
            <a:ext cx="437199" cy="437199"/>
          </a:xfrm>
          <a:prstGeom prst="roundRect">
            <a:avLst>
              <a:gd name="adj" fmla="val 13333"/>
            </a:avLst>
          </a:prstGeom>
          <a:solidFill>
            <a:srgbClr val="312140"/>
          </a:solidFill>
          <a:ln w="12700">
            <a:miter lim="400000"/>
          </a:ln>
        </p:spPr>
        <p:txBody>
          <a:bodyPr lIns="45719" rIns="45719"/>
          <a:lstStyle/>
          <a:p>
            <a:pPr/>
          </a:p>
        </p:txBody>
      </p:sp>
      <p:sp>
        <p:nvSpPr>
          <p:cNvPr id="157" name="Text 11"/>
          <p:cNvSpPr txBox="1"/>
          <p:nvPr/>
        </p:nvSpPr>
        <p:spPr>
          <a:xfrm>
            <a:off x="3409418" y="4032596"/>
            <a:ext cx="259529" cy="4401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2</a:t>
            </a:r>
          </a:p>
        </p:txBody>
      </p:sp>
      <p:sp>
        <p:nvSpPr>
          <p:cNvPr id="158" name="Shape 4"/>
          <p:cNvSpPr/>
          <p:nvPr/>
        </p:nvSpPr>
        <p:spPr>
          <a:xfrm>
            <a:off x="6189172" y="4197301"/>
            <a:ext cx="15241" cy="680086"/>
          </a:xfrm>
          <a:prstGeom prst="rect">
            <a:avLst/>
          </a:prstGeom>
          <a:solidFill>
            <a:srgbClr val="FF6680"/>
          </a:solidFill>
          <a:ln w="12700">
            <a:miter lim="400000"/>
          </a:ln>
        </p:spPr>
        <p:txBody>
          <a:bodyPr lIns="45719" rIns="45719"/>
          <a:lstStyle/>
          <a:p>
            <a:pPr/>
          </a:p>
        </p:txBody>
      </p:sp>
      <p:sp>
        <p:nvSpPr>
          <p:cNvPr id="159" name="Shape 5"/>
          <p:cNvSpPr/>
          <p:nvPr/>
        </p:nvSpPr>
        <p:spPr>
          <a:xfrm>
            <a:off x="5978194" y="3978702"/>
            <a:ext cx="437199" cy="437199"/>
          </a:xfrm>
          <a:prstGeom prst="roundRect">
            <a:avLst>
              <a:gd name="adj" fmla="val 13333"/>
            </a:avLst>
          </a:prstGeom>
          <a:solidFill>
            <a:srgbClr val="312140"/>
          </a:solidFill>
          <a:ln w="12700">
            <a:miter lim="400000"/>
          </a:ln>
        </p:spPr>
        <p:txBody>
          <a:bodyPr lIns="45719" rIns="45719"/>
          <a:lstStyle/>
          <a:p>
            <a:pPr/>
          </a:p>
        </p:txBody>
      </p:sp>
      <p:sp>
        <p:nvSpPr>
          <p:cNvPr id="160" name="Text 6"/>
          <p:cNvSpPr txBox="1"/>
          <p:nvPr/>
        </p:nvSpPr>
        <p:spPr>
          <a:xfrm>
            <a:off x="6069618" y="4072007"/>
            <a:ext cx="259530" cy="44017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3</a:t>
            </a:r>
          </a:p>
        </p:txBody>
      </p:sp>
      <p:sp>
        <p:nvSpPr>
          <p:cNvPr id="161" name="Shape 4"/>
          <p:cNvSpPr/>
          <p:nvPr/>
        </p:nvSpPr>
        <p:spPr>
          <a:xfrm>
            <a:off x="10436519" y="4192614"/>
            <a:ext cx="15241" cy="680086"/>
          </a:xfrm>
          <a:prstGeom prst="rect">
            <a:avLst/>
          </a:prstGeom>
          <a:solidFill>
            <a:srgbClr val="FF6680"/>
          </a:solidFill>
          <a:ln w="12700">
            <a:miter lim="400000"/>
          </a:ln>
        </p:spPr>
        <p:txBody>
          <a:bodyPr lIns="45719" rIns="45719"/>
          <a:lstStyle/>
          <a:p>
            <a:pPr/>
          </a:p>
        </p:txBody>
      </p:sp>
      <p:sp>
        <p:nvSpPr>
          <p:cNvPr id="162" name="Shape 5"/>
          <p:cNvSpPr/>
          <p:nvPr/>
        </p:nvSpPr>
        <p:spPr>
          <a:xfrm>
            <a:off x="10225540" y="3974015"/>
            <a:ext cx="437199" cy="437199"/>
          </a:xfrm>
          <a:prstGeom prst="roundRect">
            <a:avLst>
              <a:gd name="adj" fmla="val 13333"/>
            </a:avLst>
          </a:prstGeom>
          <a:solidFill>
            <a:srgbClr val="312140"/>
          </a:solidFill>
          <a:ln w="12700">
            <a:miter lim="400000"/>
          </a:ln>
        </p:spPr>
        <p:txBody>
          <a:bodyPr lIns="45719" rIns="45719"/>
          <a:lstStyle/>
          <a:p>
            <a:pPr/>
          </a:p>
        </p:txBody>
      </p:sp>
      <p:sp>
        <p:nvSpPr>
          <p:cNvPr id="163" name="Text 6"/>
          <p:cNvSpPr txBox="1"/>
          <p:nvPr/>
        </p:nvSpPr>
        <p:spPr>
          <a:xfrm>
            <a:off x="10314374" y="4010448"/>
            <a:ext cx="259530" cy="4401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5</a:t>
            </a:r>
          </a:p>
        </p:txBody>
      </p:sp>
      <p:sp>
        <p:nvSpPr>
          <p:cNvPr id="164" name="Shape 9"/>
          <p:cNvSpPr/>
          <p:nvPr/>
        </p:nvSpPr>
        <p:spPr>
          <a:xfrm>
            <a:off x="8643220" y="3455656"/>
            <a:ext cx="15241" cy="680086"/>
          </a:xfrm>
          <a:prstGeom prst="rect">
            <a:avLst/>
          </a:prstGeom>
          <a:solidFill>
            <a:srgbClr val="FF6680"/>
          </a:solidFill>
          <a:ln w="12700">
            <a:miter lim="400000"/>
          </a:ln>
        </p:spPr>
        <p:txBody>
          <a:bodyPr lIns="45719" rIns="45719"/>
          <a:lstStyle/>
          <a:p>
            <a:pPr/>
          </a:p>
        </p:txBody>
      </p:sp>
      <p:sp>
        <p:nvSpPr>
          <p:cNvPr id="165" name="Shape 10"/>
          <p:cNvSpPr/>
          <p:nvPr/>
        </p:nvSpPr>
        <p:spPr>
          <a:xfrm>
            <a:off x="8434831" y="3974015"/>
            <a:ext cx="437199" cy="437199"/>
          </a:xfrm>
          <a:prstGeom prst="roundRect">
            <a:avLst>
              <a:gd name="adj" fmla="val 13333"/>
            </a:avLst>
          </a:prstGeom>
          <a:solidFill>
            <a:srgbClr val="312140"/>
          </a:solidFill>
          <a:ln w="12700">
            <a:miter lim="400000"/>
          </a:ln>
        </p:spPr>
        <p:txBody>
          <a:bodyPr lIns="45719" rIns="45719"/>
          <a:lstStyle/>
          <a:p>
            <a:pPr/>
          </a:p>
        </p:txBody>
      </p:sp>
      <p:sp>
        <p:nvSpPr>
          <p:cNvPr id="166" name="Text 11"/>
          <p:cNvSpPr txBox="1"/>
          <p:nvPr/>
        </p:nvSpPr>
        <p:spPr>
          <a:xfrm>
            <a:off x="8523665" y="4010448"/>
            <a:ext cx="259530" cy="4401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4</a:t>
            </a:r>
          </a:p>
        </p:txBody>
      </p:sp>
      <p:sp>
        <p:nvSpPr>
          <p:cNvPr id="167" name="Text 12"/>
          <p:cNvSpPr txBox="1"/>
          <p:nvPr/>
        </p:nvSpPr>
        <p:spPr>
          <a:xfrm>
            <a:off x="2644004" y="1472554"/>
            <a:ext cx="2074718" cy="3806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Criterion Setting:</a:t>
            </a:r>
          </a:p>
        </p:txBody>
      </p:sp>
      <p:sp>
        <p:nvSpPr>
          <p:cNvPr id="168" name="Text 12"/>
          <p:cNvSpPr txBox="1"/>
          <p:nvPr/>
        </p:nvSpPr>
        <p:spPr>
          <a:xfrm>
            <a:off x="1053104" y="4910452"/>
            <a:ext cx="1297092"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Goal Input</a:t>
            </a:r>
          </a:p>
        </p:txBody>
      </p:sp>
      <p:sp>
        <p:nvSpPr>
          <p:cNvPr id="169" name="Text 12"/>
          <p:cNvSpPr txBox="1"/>
          <p:nvPr/>
        </p:nvSpPr>
        <p:spPr>
          <a:xfrm>
            <a:off x="5230843" y="4858020"/>
            <a:ext cx="1538038"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Option Input</a:t>
            </a:r>
          </a:p>
        </p:txBody>
      </p:sp>
      <p:sp>
        <p:nvSpPr>
          <p:cNvPr id="170" name="Text 12"/>
          <p:cNvSpPr txBox="1"/>
          <p:nvPr/>
        </p:nvSpPr>
        <p:spPr>
          <a:xfrm>
            <a:off x="7157168" y="1100362"/>
            <a:ext cx="2692343"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Pairwise Comparisons</a:t>
            </a:r>
          </a:p>
        </p:txBody>
      </p:sp>
      <p:sp>
        <p:nvSpPr>
          <p:cNvPr id="171" name="Text 12"/>
          <p:cNvSpPr txBox="1"/>
          <p:nvPr/>
        </p:nvSpPr>
        <p:spPr>
          <a:xfrm>
            <a:off x="8766276" y="4806906"/>
            <a:ext cx="2704950"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Priorities Computation</a:t>
            </a:r>
          </a:p>
        </p:txBody>
      </p:sp>
      <p:sp>
        <p:nvSpPr>
          <p:cNvPr id="172" name="Shape 9"/>
          <p:cNvSpPr/>
          <p:nvPr/>
        </p:nvSpPr>
        <p:spPr>
          <a:xfrm>
            <a:off x="12587144" y="3547959"/>
            <a:ext cx="15240" cy="732196"/>
          </a:xfrm>
          <a:prstGeom prst="rect">
            <a:avLst/>
          </a:prstGeom>
          <a:solidFill>
            <a:srgbClr val="FF6680"/>
          </a:solidFill>
          <a:ln w="12700">
            <a:miter lim="400000"/>
          </a:ln>
        </p:spPr>
        <p:txBody>
          <a:bodyPr lIns="45719" rIns="45719"/>
          <a:lstStyle/>
          <a:p>
            <a:pPr/>
          </a:p>
        </p:txBody>
      </p:sp>
      <p:sp>
        <p:nvSpPr>
          <p:cNvPr id="173" name="Shape 10"/>
          <p:cNvSpPr/>
          <p:nvPr/>
        </p:nvSpPr>
        <p:spPr>
          <a:xfrm>
            <a:off x="12376164" y="4009445"/>
            <a:ext cx="437199" cy="437199"/>
          </a:xfrm>
          <a:prstGeom prst="roundRect">
            <a:avLst>
              <a:gd name="adj" fmla="val 13333"/>
            </a:avLst>
          </a:prstGeom>
          <a:solidFill>
            <a:srgbClr val="312140"/>
          </a:solidFill>
          <a:ln w="12700">
            <a:miter lim="400000"/>
          </a:ln>
        </p:spPr>
        <p:txBody>
          <a:bodyPr lIns="45719" rIns="45719"/>
          <a:lstStyle/>
          <a:p>
            <a:pPr/>
          </a:p>
        </p:txBody>
      </p:sp>
      <p:sp>
        <p:nvSpPr>
          <p:cNvPr id="174" name="Text 11"/>
          <p:cNvSpPr txBox="1"/>
          <p:nvPr/>
        </p:nvSpPr>
        <p:spPr>
          <a:xfrm>
            <a:off x="12464999" y="4045878"/>
            <a:ext cx="259530" cy="44017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6</a:t>
            </a:r>
          </a:p>
        </p:txBody>
      </p:sp>
      <p:sp>
        <p:nvSpPr>
          <p:cNvPr id="175" name="Text 12"/>
          <p:cNvSpPr txBox="1"/>
          <p:nvPr/>
        </p:nvSpPr>
        <p:spPr>
          <a:xfrm>
            <a:off x="11521075" y="1830166"/>
            <a:ext cx="1901166"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Display Results</a:t>
            </a:r>
          </a:p>
        </p:txBody>
      </p:sp>
      <p:sp>
        <p:nvSpPr>
          <p:cNvPr id="176" name="Shape 3"/>
          <p:cNvSpPr/>
          <p:nvPr/>
        </p:nvSpPr>
        <p:spPr>
          <a:xfrm>
            <a:off x="53065" y="5559383"/>
            <a:ext cx="4143618" cy="1135094"/>
          </a:xfrm>
          <a:prstGeom prst="roundRect">
            <a:avLst>
              <a:gd name="adj" fmla="val 6027"/>
            </a:avLst>
          </a:prstGeom>
          <a:solidFill>
            <a:srgbClr val="312140"/>
          </a:solidFill>
          <a:ln w="12700">
            <a:miter lim="400000"/>
          </a:ln>
        </p:spPr>
        <p:txBody>
          <a:bodyPr lIns="45719" rIns="45719"/>
          <a:lstStyle/>
          <a:p>
            <a:pPr/>
          </a:p>
        </p:txBody>
      </p:sp>
      <p:sp>
        <p:nvSpPr>
          <p:cNvPr id="177" name="Text 13"/>
          <p:cNvSpPr txBox="1"/>
          <p:nvPr/>
        </p:nvSpPr>
        <p:spPr>
          <a:xfrm>
            <a:off x="106049" y="5559383"/>
            <a:ext cx="4037649" cy="9886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The web app prompts the user to enter the goal for the AHP analysis using the st.text_input function.</a:t>
            </a:r>
          </a:p>
        </p:txBody>
      </p:sp>
      <p:sp>
        <p:nvSpPr>
          <p:cNvPr id="178" name="Shape 3"/>
          <p:cNvSpPr/>
          <p:nvPr/>
        </p:nvSpPr>
        <p:spPr>
          <a:xfrm>
            <a:off x="4407649" y="5214314"/>
            <a:ext cx="3578287" cy="732196"/>
          </a:xfrm>
          <a:prstGeom prst="roundRect">
            <a:avLst>
              <a:gd name="adj" fmla="val 9343"/>
            </a:avLst>
          </a:prstGeom>
          <a:solidFill>
            <a:srgbClr val="312140"/>
          </a:solidFill>
          <a:ln w="12700">
            <a:miter lim="400000"/>
          </a:ln>
        </p:spPr>
        <p:txBody>
          <a:bodyPr lIns="45719" rIns="45719"/>
          <a:lstStyle/>
          <a:p>
            <a:pPr/>
          </a:p>
        </p:txBody>
      </p:sp>
      <p:sp>
        <p:nvSpPr>
          <p:cNvPr id="179" name="Text 13"/>
          <p:cNvSpPr txBox="1"/>
          <p:nvPr/>
        </p:nvSpPr>
        <p:spPr>
          <a:xfrm>
            <a:off x="4177968" y="5205621"/>
            <a:ext cx="4037649" cy="6838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The user provides the available options or alternatives for </a:t>
            </a:r>
          </a:p>
        </p:txBody>
      </p:sp>
      <p:sp>
        <p:nvSpPr>
          <p:cNvPr id="180" name="Shape 3"/>
          <p:cNvSpPr/>
          <p:nvPr/>
        </p:nvSpPr>
        <p:spPr>
          <a:xfrm>
            <a:off x="8090026" y="5185006"/>
            <a:ext cx="4143618" cy="1501404"/>
          </a:xfrm>
          <a:prstGeom prst="roundRect">
            <a:avLst>
              <a:gd name="adj" fmla="val 4556"/>
            </a:avLst>
          </a:prstGeom>
          <a:solidFill>
            <a:srgbClr val="312140"/>
          </a:solidFill>
          <a:ln w="12700">
            <a:miter lim="400000"/>
          </a:ln>
        </p:spPr>
        <p:txBody>
          <a:bodyPr lIns="45719" rIns="45719"/>
          <a:lstStyle/>
          <a:p>
            <a:pPr/>
          </a:p>
        </p:txBody>
      </p:sp>
      <p:sp>
        <p:nvSpPr>
          <p:cNvPr id="181" name="Text 13"/>
          <p:cNvSpPr txBox="1"/>
          <p:nvPr/>
        </p:nvSpPr>
        <p:spPr>
          <a:xfrm>
            <a:off x="8099926" y="5205621"/>
            <a:ext cx="4037649" cy="15982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The app uses the collected data to compute the priorities of the criteria and alternatives. This involves normalization and calculations based on the AHP methodology.</a:t>
            </a:r>
          </a:p>
        </p:txBody>
      </p:sp>
      <p:sp>
        <p:nvSpPr>
          <p:cNvPr id="182" name="Shape 3"/>
          <p:cNvSpPr/>
          <p:nvPr/>
        </p:nvSpPr>
        <p:spPr>
          <a:xfrm>
            <a:off x="1665458" y="1868900"/>
            <a:ext cx="4143618" cy="1501405"/>
          </a:xfrm>
          <a:prstGeom prst="roundRect">
            <a:avLst>
              <a:gd name="adj" fmla="val 4556"/>
            </a:avLst>
          </a:prstGeom>
          <a:solidFill>
            <a:srgbClr val="312140"/>
          </a:solidFill>
          <a:ln w="12700">
            <a:miter lim="400000"/>
          </a:ln>
        </p:spPr>
        <p:txBody>
          <a:bodyPr lIns="45719" rIns="45719"/>
          <a:lstStyle/>
          <a:p>
            <a:pPr/>
          </a:p>
        </p:txBody>
      </p:sp>
      <p:sp>
        <p:nvSpPr>
          <p:cNvPr id="183" name="Text 13"/>
          <p:cNvSpPr txBox="1"/>
          <p:nvPr/>
        </p:nvSpPr>
        <p:spPr>
          <a:xfrm>
            <a:off x="1771427" y="2111065"/>
            <a:ext cx="4037649" cy="9886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The user is asked to define the criteria related to the goal. This information is collected through the app interface.</a:t>
            </a:r>
          </a:p>
        </p:txBody>
      </p:sp>
      <p:sp>
        <p:nvSpPr>
          <p:cNvPr id="184" name="Shape 3"/>
          <p:cNvSpPr/>
          <p:nvPr/>
        </p:nvSpPr>
        <p:spPr>
          <a:xfrm>
            <a:off x="6431531" y="1654860"/>
            <a:ext cx="4143617" cy="1937535"/>
          </a:xfrm>
          <a:prstGeom prst="roundRect">
            <a:avLst>
              <a:gd name="adj" fmla="val 3531"/>
            </a:avLst>
          </a:prstGeom>
          <a:solidFill>
            <a:srgbClr val="312140"/>
          </a:solidFill>
          <a:ln w="12700">
            <a:miter lim="400000"/>
          </a:ln>
        </p:spPr>
        <p:txBody>
          <a:bodyPr lIns="45719" rIns="45719"/>
          <a:lstStyle/>
          <a:p>
            <a:pPr/>
          </a:p>
        </p:txBody>
      </p:sp>
      <p:sp>
        <p:nvSpPr>
          <p:cNvPr id="185" name="Text 13"/>
          <p:cNvSpPr txBox="1"/>
          <p:nvPr/>
        </p:nvSpPr>
        <p:spPr>
          <a:xfrm>
            <a:off x="6484515" y="1611002"/>
            <a:ext cx="4037649" cy="19030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The AHP algorithm implemented in the web app asks a series of questions to generate the pairwise comparisons matrix. The user's responses are recorded and used to calculate the relative importance values.</a:t>
            </a:r>
          </a:p>
        </p:txBody>
      </p:sp>
      <p:sp>
        <p:nvSpPr>
          <p:cNvPr id="186" name="Shape 3"/>
          <p:cNvSpPr/>
          <p:nvPr/>
        </p:nvSpPr>
        <p:spPr>
          <a:xfrm>
            <a:off x="10628924" y="2277188"/>
            <a:ext cx="4037649" cy="1244911"/>
          </a:xfrm>
          <a:prstGeom prst="roundRect">
            <a:avLst>
              <a:gd name="adj" fmla="val 5355"/>
            </a:avLst>
          </a:prstGeom>
          <a:solidFill>
            <a:srgbClr val="312140"/>
          </a:solidFill>
          <a:ln w="12700">
            <a:miter lim="400000"/>
          </a:ln>
        </p:spPr>
        <p:txBody>
          <a:bodyPr lIns="45719" rIns="45719"/>
          <a:lstStyle/>
          <a:p>
            <a:pPr/>
          </a:p>
        </p:txBody>
      </p:sp>
      <p:sp>
        <p:nvSpPr>
          <p:cNvPr id="187" name="Text 13"/>
          <p:cNvSpPr txBox="1"/>
          <p:nvPr/>
        </p:nvSpPr>
        <p:spPr>
          <a:xfrm>
            <a:off x="10575939" y="2381613"/>
            <a:ext cx="4037649" cy="9886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The web app presents the option with the best priorities as the recommended choice for the given go</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190"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191" name="Text 2"/>
          <p:cNvSpPr txBox="1"/>
          <p:nvPr/>
        </p:nvSpPr>
        <p:spPr>
          <a:xfrm>
            <a:off x="2083713" y="1261585"/>
            <a:ext cx="5050239" cy="7656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z="4300">
                <a:solidFill>
                  <a:srgbClr val="FF726D"/>
                </a:solidFill>
                <a:latin typeface="Inconsolata"/>
                <a:ea typeface="Inconsolata"/>
                <a:cs typeface="Inconsolata"/>
                <a:sym typeface="Inconsolata"/>
              </a:defRPr>
            </a:lvl1pPr>
          </a:lstStyle>
          <a:p>
            <a:pPr/>
            <a:r>
              <a:t>Data Normalization</a:t>
            </a:r>
          </a:p>
        </p:txBody>
      </p:sp>
      <p:sp>
        <p:nvSpPr>
          <p:cNvPr id="192" name="Shape 3"/>
          <p:cNvSpPr/>
          <p:nvPr/>
        </p:nvSpPr>
        <p:spPr>
          <a:xfrm>
            <a:off x="2037993" y="2400300"/>
            <a:ext cx="3370065" cy="4567714"/>
          </a:xfrm>
          <a:prstGeom prst="roundRect">
            <a:avLst>
              <a:gd name="adj" fmla="val 1978"/>
            </a:avLst>
          </a:prstGeom>
          <a:solidFill>
            <a:srgbClr val="312140"/>
          </a:solidFill>
          <a:ln w="12700">
            <a:miter lim="400000"/>
          </a:ln>
        </p:spPr>
        <p:txBody>
          <a:bodyPr lIns="45719" rIns="45719"/>
          <a:lstStyle/>
          <a:p>
            <a:pPr/>
          </a:p>
        </p:txBody>
      </p:sp>
      <p:sp>
        <p:nvSpPr>
          <p:cNvPr id="193" name="Text 4"/>
          <p:cNvSpPr txBox="1"/>
          <p:nvPr/>
        </p:nvSpPr>
        <p:spPr>
          <a:xfrm>
            <a:off x="2305882" y="2622470"/>
            <a:ext cx="2609142" cy="4270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700"/>
              </a:lnSpc>
              <a:defRPr b="1" sz="2100">
                <a:solidFill>
                  <a:srgbClr val="FF726D"/>
                </a:solidFill>
                <a:latin typeface="Inconsolata"/>
                <a:ea typeface="Inconsolata"/>
                <a:cs typeface="Inconsolata"/>
                <a:sym typeface="Inconsolata"/>
              </a:defRPr>
            </a:lvl1pPr>
          </a:lstStyle>
          <a:p>
            <a:pPr/>
            <a:r>
              <a:t>Data Preprocessing</a:t>
            </a:r>
          </a:p>
        </p:txBody>
      </p:sp>
      <p:sp>
        <p:nvSpPr>
          <p:cNvPr id="194" name="Text 5"/>
          <p:cNvSpPr txBox="1"/>
          <p:nvPr/>
        </p:nvSpPr>
        <p:spPr>
          <a:xfrm>
            <a:off x="2305883" y="3191828"/>
            <a:ext cx="2834283" cy="350151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pPr/>
            <a:r>
              <a:t>The module preprocesses and scales the data according to the normalization method and the decision maker's preferences, using techniques such as vector normalization, standardization, and linear programming.</a:t>
            </a:r>
          </a:p>
        </p:txBody>
      </p:sp>
      <p:sp>
        <p:nvSpPr>
          <p:cNvPr id="195" name="Shape 6"/>
          <p:cNvSpPr/>
          <p:nvPr/>
        </p:nvSpPr>
        <p:spPr>
          <a:xfrm>
            <a:off x="5630228" y="2400300"/>
            <a:ext cx="3370065" cy="4567714"/>
          </a:xfrm>
          <a:prstGeom prst="roundRect">
            <a:avLst>
              <a:gd name="adj" fmla="val 1978"/>
            </a:avLst>
          </a:prstGeom>
          <a:solidFill>
            <a:srgbClr val="312140"/>
          </a:solidFill>
          <a:ln w="12700">
            <a:miter lim="400000"/>
          </a:ln>
        </p:spPr>
        <p:txBody>
          <a:bodyPr lIns="45719" rIns="45719"/>
          <a:lstStyle/>
          <a:p>
            <a:pPr/>
          </a:p>
        </p:txBody>
      </p:sp>
      <p:sp>
        <p:nvSpPr>
          <p:cNvPr id="196" name="Text 7"/>
          <p:cNvSpPr txBox="1"/>
          <p:nvPr/>
        </p:nvSpPr>
        <p:spPr>
          <a:xfrm>
            <a:off x="5898117" y="2622470"/>
            <a:ext cx="2834284" cy="7699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b="1" sz="2100">
                <a:solidFill>
                  <a:srgbClr val="FF726D"/>
                </a:solidFill>
                <a:latin typeface="Inconsolata"/>
                <a:ea typeface="Inconsolata"/>
                <a:cs typeface="Inconsolata"/>
                <a:sym typeface="Inconsolata"/>
              </a:defRPr>
            </a:lvl1pPr>
          </a:lstStyle>
          <a:p>
            <a:pPr/>
            <a:r>
              <a:t>Normalization Techniques</a:t>
            </a:r>
          </a:p>
        </p:txBody>
      </p:sp>
      <p:sp>
        <p:nvSpPr>
          <p:cNvPr id="197" name="Text 8"/>
          <p:cNvSpPr txBox="1"/>
          <p:nvPr/>
        </p:nvSpPr>
        <p:spPr>
          <a:xfrm>
            <a:off x="5898117" y="3539013"/>
            <a:ext cx="2834284" cy="212991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pPr/>
            <a:r>
              <a:t>The module offers various normalization techniques to address different types of data, such as quantitative, qualitative, ordinal, and interval scales.</a:t>
            </a:r>
          </a:p>
        </p:txBody>
      </p:sp>
      <p:sp>
        <p:nvSpPr>
          <p:cNvPr id="198" name="Shape 9"/>
          <p:cNvSpPr/>
          <p:nvPr/>
        </p:nvSpPr>
        <p:spPr>
          <a:xfrm>
            <a:off x="9222461" y="2400300"/>
            <a:ext cx="3370065" cy="4567714"/>
          </a:xfrm>
          <a:prstGeom prst="roundRect">
            <a:avLst>
              <a:gd name="adj" fmla="val 1978"/>
            </a:avLst>
          </a:prstGeom>
          <a:solidFill>
            <a:srgbClr val="312140"/>
          </a:solidFill>
          <a:ln w="12700">
            <a:miter lim="400000"/>
          </a:ln>
        </p:spPr>
        <p:txBody>
          <a:bodyPr lIns="45719" rIns="45719"/>
          <a:lstStyle/>
          <a:p>
            <a:pPr/>
          </a:p>
        </p:txBody>
      </p:sp>
      <p:sp>
        <p:nvSpPr>
          <p:cNvPr id="199" name="Text 10"/>
          <p:cNvSpPr txBox="1"/>
          <p:nvPr/>
        </p:nvSpPr>
        <p:spPr>
          <a:xfrm>
            <a:off x="9490352" y="2622470"/>
            <a:ext cx="2834284" cy="7699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b="1" sz="2100">
                <a:solidFill>
                  <a:srgbClr val="FF726D"/>
                </a:solidFill>
                <a:latin typeface="Inconsolata"/>
                <a:ea typeface="Inconsolata"/>
                <a:cs typeface="Inconsolata"/>
                <a:sym typeface="Inconsolata"/>
              </a:defRPr>
            </a:lvl1pPr>
          </a:lstStyle>
          <a:p>
            <a:pPr/>
            <a:r>
              <a:t>Normalization Benefits</a:t>
            </a:r>
          </a:p>
        </p:txBody>
      </p:sp>
      <p:sp>
        <p:nvSpPr>
          <p:cNvPr id="200" name="Text 11"/>
          <p:cNvSpPr txBox="1"/>
          <p:nvPr/>
        </p:nvSpPr>
        <p:spPr>
          <a:xfrm>
            <a:off x="9490352" y="3539013"/>
            <a:ext cx="2834284" cy="212991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pPr/>
            <a:r>
              <a:t>The module enhances the comparability and consistency of the data, simplifies the calculations, and reduces the influence of extreme values and outliers.</a:t>
            </a:r>
          </a:p>
        </p:txBody>
      </p:sp>
      <p:sp>
        <p:nvSpPr>
          <p:cNvPr id="201"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202"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203" name="Text 2"/>
          <p:cNvSpPr txBox="1"/>
          <p:nvPr/>
        </p:nvSpPr>
        <p:spPr>
          <a:xfrm>
            <a:off x="3349619" y="518054"/>
            <a:ext cx="8658744" cy="6799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700"/>
              </a:lnSpc>
              <a:defRPr b="1" sz="38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lvl1pPr>
          </a:lstStyle>
          <a:p>
            <a:pPr/>
            <a:r>
              <a:t>Advantages of the Proposed System:</a:t>
            </a:r>
          </a:p>
        </p:txBody>
      </p:sp>
      <p:sp>
        <p:nvSpPr>
          <p:cNvPr id="204" name="Text 12"/>
          <p:cNvSpPr txBox="1"/>
          <p:nvPr/>
        </p:nvSpPr>
        <p:spPr>
          <a:xfrm>
            <a:off x="53709" y="2235907"/>
            <a:ext cx="14607597" cy="450214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ts val="2300"/>
              </a:lnSpc>
              <a:defRPr b="1" sz="1900">
                <a:solidFill>
                  <a:srgbClr val="FF726D"/>
                </a:solidFill>
                <a:latin typeface="Inconsolata"/>
                <a:ea typeface="Inconsolata"/>
                <a:cs typeface="Inconsolata"/>
                <a:sym typeface="Inconsolata"/>
              </a:defRPr>
            </a:pPr>
            <a:r>
              <a:rPr sz="3000"/>
              <a:t>Automation and Efficiency: </a:t>
            </a:r>
            <a:endParaRPr sz="3000"/>
          </a:p>
          <a:p>
            <a:pPr>
              <a:lnSpc>
                <a:spcPts val="2300"/>
              </a:lnSpc>
              <a:defRPr b="1" sz="1900">
                <a:solidFill>
                  <a:srgbClr val="FF726D"/>
                </a:solidFill>
                <a:latin typeface="Inconsolata"/>
                <a:ea typeface="Inconsolata"/>
                <a:cs typeface="Inconsolata"/>
                <a:sym typeface="Inconsolata"/>
              </a:defRPr>
            </a:pPr>
            <a:endParaRPr sz="3000"/>
          </a:p>
          <a:p>
            <a:pPr>
              <a:lnSpc>
                <a:spcPts val="2300"/>
              </a:lnSpc>
              <a:defRPr b="1" sz="2500">
                <a:solidFill>
                  <a:srgbClr val="FFFFFF"/>
                </a:solidFill>
                <a:latin typeface="Inconsolata"/>
                <a:ea typeface="Inconsolata"/>
                <a:cs typeface="Inconsolata"/>
                <a:sym typeface="Inconsolata"/>
              </a:defRPr>
            </a:pPr>
            <a:r>
              <a:t>The web app automates the calculations, reducing manual effort and potential errors. It streamlines the AHP process, making it faster and more efficient.</a:t>
            </a:r>
          </a:p>
          <a:p>
            <a:pPr>
              <a:lnSpc>
                <a:spcPts val="2300"/>
              </a:lnSpc>
              <a:defRPr b="1" sz="1900">
                <a:solidFill>
                  <a:srgbClr val="FF726D"/>
                </a:solidFill>
                <a:latin typeface="Inconsolata"/>
                <a:ea typeface="Inconsolata"/>
                <a:cs typeface="Inconsolata"/>
                <a:sym typeface="Inconsolata"/>
              </a:defRPr>
            </a:pPr>
            <a:endParaRPr sz="3000"/>
          </a:p>
          <a:p>
            <a:pPr>
              <a:lnSpc>
                <a:spcPts val="2300"/>
              </a:lnSpc>
              <a:defRPr b="1" sz="1900">
                <a:solidFill>
                  <a:srgbClr val="FF726D"/>
                </a:solidFill>
                <a:latin typeface="Inconsolata"/>
                <a:ea typeface="Inconsolata"/>
                <a:cs typeface="Inconsolata"/>
                <a:sym typeface="Inconsolata"/>
              </a:defRPr>
            </a:pPr>
            <a:r>
              <a:rPr sz="3000"/>
              <a:t>Visualization: </a:t>
            </a:r>
            <a:endParaRPr sz="3000"/>
          </a:p>
          <a:p>
            <a:pPr>
              <a:lnSpc>
                <a:spcPts val="2300"/>
              </a:lnSpc>
              <a:defRPr b="1" sz="1900">
                <a:solidFill>
                  <a:srgbClr val="FF726D"/>
                </a:solidFill>
                <a:latin typeface="Inconsolata"/>
                <a:ea typeface="Inconsolata"/>
                <a:cs typeface="Inconsolata"/>
                <a:sym typeface="Inconsolata"/>
              </a:defRPr>
            </a:pPr>
            <a:endParaRPr sz="3000"/>
          </a:p>
          <a:p>
            <a:pPr>
              <a:lnSpc>
                <a:spcPts val="2300"/>
              </a:lnSpc>
              <a:defRPr b="1" sz="2500">
                <a:solidFill>
                  <a:srgbClr val="FFFFFF"/>
                </a:solidFill>
                <a:latin typeface="Inconsolata"/>
                <a:ea typeface="Inconsolata"/>
                <a:cs typeface="Inconsolata"/>
                <a:sym typeface="Inconsolata"/>
              </a:defRPr>
            </a:pPr>
            <a:r>
              <a:t>The use of a web app enables visual representation of the AHP results, allowing users to interpret and understand the decision-making process more easily.</a:t>
            </a:r>
            <a:endParaRPr sz="3000"/>
          </a:p>
          <a:p>
            <a:pPr>
              <a:lnSpc>
                <a:spcPts val="2300"/>
              </a:lnSpc>
              <a:defRPr b="1" sz="1900">
                <a:solidFill>
                  <a:srgbClr val="FF726D"/>
                </a:solidFill>
                <a:latin typeface="Inconsolata"/>
                <a:ea typeface="Inconsolata"/>
                <a:cs typeface="Inconsolata"/>
                <a:sym typeface="Inconsolata"/>
              </a:defRPr>
            </a:pPr>
            <a:endParaRPr sz="3000"/>
          </a:p>
          <a:p>
            <a:pPr>
              <a:lnSpc>
                <a:spcPts val="2300"/>
              </a:lnSpc>
              <a:defRPr b="1" sz="1900">
                <a:solidFill>
                  <a:srgbClr val="FF726D"/>
                </a:solidFill>
                <a:latin typeface="Inconsolata"/>
                <a:ea typeface="Inconsolata"/>
                <a:cs typeface="Inconsolata"/>
                <a:sym typeface="Inconsolata"/>
              </a:defRPr>
            </a:pPr>
            <a:r>
              <a:rPr sz="3000"/>
              <a:t>User-Friendly Interface: </a:t>
            </a:r>
            <a:endParaRPr sz="3000"/>
          </a:p>
          <a:p>
            <a:pPr>
              <a:lnSpc>
                <a:spcPts val="2300"/>
              </a:lnSpc>
              <a:defRPr b="1" sz="1900">
                <a:solidFill>
                  <a:srgbClr val="FF726D"/>
                </a:solidFill>
                <a:latin typeface="Inconsolata"/>
                <a:ea typeface="Inconsolata"/>
                <a:cs typeface="Inconsolata"/>
                <a:sym typeface="Inconsolata"/>
              </a:defRPr>
            </a:pPr>
            <a:endParaRPr sz="3000"/>
          </a:p>
          <a:p>
            <a:pPr>
              <a:lnSpc>
                <a:spcPts val="2300"/>
              </a:lnSpc>
              <a:defRPr b="1" sz="2500">
                <a:solidFill>
                  <a:srgbClr val="FFFFFF"/>
                </a:solidFill>
                <a:latin typeface="Inconsolata"/>
                <a:ea typeface="Inconsolata"/>
                <a:cs typeface="Inconsolata"/>
                <a:sym typeface="Inconsolata"/>
              </a:defRPr>
            </a:pPr>
            <a:r>
              <a:t>The interactive interface of the web app enhances user experience, making it more intuitive and accessible to a wider range of users.</a:t>
            </a:r>
            <a:endParaRPr sz="3000"/>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207" name="Text 2"/>
          <p:cNvSpPr txBox="1"/>
          <p:nvPr/>
        </p:nvSpPr>
        <p:spPr>
          <a:xfrm>
            <a:off x="4288012" y="375874"/>
            <a:ext cx="6404569" cy="67994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700"/>
              </a:lnSpc>
              <a:defRPr b="1" sz="38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lvl1pPr>
          </a:lstStyle>
          <a:p>
            <a:pPr/>
            <a:r>
              <a:t>Unified Modeling Language</a:t>
            </a:r>
          </a:p>
        </p:txBody>
      </p:sp>
      <p:sp>
        <p:nvSpPr>
          <p:cNvPr id="208" name="Text 3"/>
          <p:cNvSpPr txBox="1"/>
          <p:nvPr/>
        </p:nvSpPr>
        <p:spPr>
          <a:xfrm>
            <a:off x="3461703" y="2023690"/>
            <a:ext cx="8057187" cy="460323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0736" indent="-280736" algn="ctr">
              <a:lnSpc>
                <a:spcPts val="2700"/>
              </a:lnSpc>
              <a:buSzPct val="100000"/>
              <a:buAutoNum type="arabicPeriod" startAt="1"/>
              <a:defRPr b="1" sz="4200">
                <a:solidFill>
                  <a:srgbClr val="FF726D"/>
                </a:solidFill>
                <a:latin typeface="Inconsolata"/>
                <a:ea typeface="Inconsolata"/>
                <a:cs typeface="Inconsolata"/>
                <a:sym typeface="Inconsolata"/>
              </a:defRPr>
            </a:pPr>
            <a:r>
              <a:t>Use Case Diagram</a:t>
            </a:r>
            <a:br/>
            <a:br/>
          </a:p>
          <a:p>
            <a:pPr marL="280736" indent="-280736" algn="ctr">
              <a:lnSpc>
                <a:spcPts val="2700"/>
              </a:lnSpc>
              <a:buSzPct val="100000"/>
              <a:buAutoNum type="arabicPeriod" startAt="1"/>
              <a:defRPr b="1" sz="4200">
                <a:solidFill>
                  <a:srgbClr val="FF726D"/>
                </a:solidFill>
                <a:latin typeface="Inconsolata"/>
                <a:ea typeface="Inconsolata"/>
                <a:cs typeface="Inconsolata"/>
                <a:sym typeface="Inconsolata"/>
              </a:defRPr>
            </a:pPr>
            <a:r>
              <a:t>Class Diagram</a:t>
            </a:r>
            <a:br/>
            <a:br/>
          </a:p>
          <a:p>
            <a:pPr marL="280736" indent="-280736" algn="ctr">
              <a:lnSpc>
                <a:spcPts val="2700"/>
              </a:lnSpc>
              <a:buSzPct val="100000"/>
              <a:buAutoNum type="arabicPeriod" startAt="1"/>
              <a:defRPr b="1" sz="4200">
                <a:solidFill>
                  <a:srgbClr val="FF726D"/>
                </a:solidFill>
                <a:latin typeface="Inconsolata"/>
                <a:ea typeface="Inconsolata"/>
                <a:cs typeface="Inconsolata"/>
                <a:sym typeface="Inconsolata"/>
              </a:defRPr>
            </a:pPr>
            <a:r>
              <a:t>Activity Diagram</a:t>
            </a:r>
            <a:br/>
            <a:br/>
          </a:p>
          <a:p>
            <a:pPr marL="280736" indent="-280736" algn="ctr">
              <a:lnSpc>
                <a:spcPts val="2700"/>
              </a:lnSpc>
              <a:buSzPct val="100000"/>
              <a:buAutoNum type="arabicPeriod" startAt="1"/>
              <a:defRPr b="1" sz="4200">
                <a:solidFill>
                  <a:srgbClr val="FF726D"/>
                </a:solidFill>
                <a:latin typeface="Inconsolata"/>
                <a:ea typeface="Inconsolata"/>
                <a:cs typeface="Inconsolata"/>
                <a:sym typeface="Inconsolata"/>
              </a:defRPr>
            </a:pPr>
            <a:r>
              <a:t>Sequence Diagram</a:t>
            </a:r>
            <a:br/>
            <a:br/>
          </a:p>
          <a:p>
            <a:pPr marL="280736" indent="-280736" algn="ctr">
              <a:lnSpc>
                <a:spcPts val="2700"/>
              </a:lnSpc>
              <a:buSzPct val="100000"/>
              <a:buAutoNum type="arabicPeriod" startAt="1"/>
              <a:defRPr b="1" sz="4200">
                <a:solidFill>
                  <a:srgbClr val="FF726D"/>
                </a:solidFill>
                <a:latin typeface="Inconsolata"/>
                <a:ea typeface="Inconsolata"/>
                <a:cs typeface="Inconsolata"/>
                <a:sym typeface="Inconsolata"/>
              </a:defRPr>
            </a:pPr>
            <a:r>
              <a:t>Component Diagram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 descr="Image"/>
          <p:cNvPicPr>
            <a:picLocks noChangeAspect="1"/>
          </p:cNvPicPr>
          <p:nvPr/>
        </p:nvPicPr>
        <p:blipFill>
          <a:blip r:embed="rId2">
            <a:extLst/>
          </a:blip>
          <a:stretch>
            <a:fillRect/>
          </a:stretch>
        </p:blipFill>
        <p:spPr>
          <a:xfrm>
            <a:off x="3869594" y="127000"/>
            <a:ext cx="7145212" cy="7975600"/>
          </a:xfrm>
          <a:prstGeom prst="rect">
            <a:avLst/>
          </a:prstGeom>
          <a:ln w="12700">
            <a:miter lim="400000"/>
          </a:ln>
        </p:spPr>
      </p:pic>
      <p:sp>
        <p:nvSpPr>
          <p:cNvPr id="211" name="Use Case Diagram"/>
          <p:cNvSpPr txBox="1"/>
          <p:nvPr/>
        </p:nvSpPr>
        <p:spPr>
          <a:xfrm>
            <a:off x="385343" y="313565"/>
            <a:ext cx="4788581" cy="48843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700"/>
              </a:lnSpc>
              <a:defRPr b="1" sz="4200">
                <a:latin typeface="Inconsolata"/>
                <a:ea typeface="Inconsolata"/>
                <a:cs typeface="Inconsolata"/>
                <a:sym typeface="Inconsolata"/>
              </a:defRPr>
            </a:lvl1pPr>
          </a:lstStyle>
          <a:p>
            <a:pPr/>
            <a:r>
              <a:t>Use Case Diagram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Image" descr="Image"/>
          <p:cNvPicPr>
            <a:picLocks noChangeAspect="1"/>
          </p:cNvPicPr>
          <p:nvPr/>
        </p:nvPicPr>
        <p:blipFill>
          <a:blip r:embed="rId2">
            <a:extLst/>
          </a:blip>
          <a:stretch>
            <a:fillRect/>
          </a:stretch>
        </p:blipFill>
        <p:spPr>
          <a:xfrm>
            <a:off x="4327640" y="127000"/>
            <a:ext cx="6229120" cy="7975600"/>
          </a:xfrm>
          <a:prstGeom prst="rect">
            <a:avLst/>
          </a:prstGeom>
          <a:ln w="12700">
            <a:miter lim="400000"/>
          </a:ln>
        </p:spPr>
      </p:pic>
      <p:sp>
        <p:nvSpPr>
          <p:cNvPr id="214" name="Class Diagram"/>
          <p:cNvSpPr txBox="1"/>
          <p:nvPr/>
        </p:nvSpPr>
        <p:spPr>
          <a:xfrm>
            <a:off x="874597" y="313565"/>
            <a:ext cx="3810073" cy="48843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700"/>
              </a:lnSpc>
              <a:defRPr b="1" sz="4200">
                <a:latin typeface="Inconsolata"/>
                <a:ea typeface="Inconsolata"/>
                <a:cs typeface="Inconsolata"/>
                <a:sym typeface="Inconsolata"/>
              </a:defRPr>
            </a:lvl1pPr>
          </a:lstStyle>
          <a:p>
            <a:pPr/>
            <a:r>
              <a:t>Class Diagram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 name="Image" descr="Image"/>
          <p:cNvPicPr>
            <a:picLocks noChangeAspect="1"/>
          </p:cNvPicPr>
          <p:nvPr/>
        </p:nvPicPr>
        <p:blipFill>
          <a:blip r:embed="rId2">
            <a:extLst/>
          </a:blip>
          <a:stretch>
            <a:fillRect/>
          </a:stretch>
        </p:blipFill>
        <p:spPr>
          <a:xfrm>
            <a:off x="4324902" y="180859"/>
            <a:ext cx="5717728" cy="7867882"/>
          </a:xfrm>
          <a:prstGeom prst="rect">
            <a:avLst/>
          </a:prstGeom>
          <a:ln w="12700">
            <a:miter lim="400000"/>
          </a:ln>
        </p:spPr>
      </p:pic>
      <p:sp>
        <p:nvSpPr>
          <p:cNvPr id="217" name="Activity Diagram"/>
          <p:cNvSpPr txBox="1"/>
          <p:nvPr/>
        </p:nvSpPr>
        <p:spPr>
          <a:xfrm>
            <a:off x="622873" y="313565"/>
            <a:ext cx="4313521" cy="48843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700"/>
              </a:lnSpc>
              <a:defRPr b="1" sz="4200">
                <a:latin typeface="Inconsolata"/>
                <a:ea typeface="Inconsolata"/>
                <a:cs typeface="Inconsolata"/>
                <a:sym typeface="Inconsolata"/>
              </a:defRPr>
            </a:lvl1pPr>
          </a:lstStyle>
          <a:p>
            <a:pPr/>
            <a:r>
              <a:t>Activity Diagram</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Image" descr="Image"/>
          <p:cNvPicPr>
            <a:picLocks noChangeAspect="1"/>
          </p:cNvPicPr>
          <p:nvPr/>
        </p:nvPicPr>
        <p:blipFill>
          <a:blip r:embed="rId2">
            <a:extLst/>
          </a:blip>
          <a:stretch>
            <a:fillRect/>
          </a:stretch>
        </p:blipFill>
        <p:spPr>
          <a:xfrm>
            <a:off x="2098206" y="127000"/>
            <a:ext cx="10687988" cy="8229600"/>
          </a:xfrm>
          <a:prstGeom prst="rect">
            <a:avLst/>
          </a:prstGeom>
          <a:ln w="12700">
            <a:miter lim="400000"/>
          </a:ln>
        </p:spPr>
      </p:pic>
      <p:sp>
        <p:nvSpPr>
          <p:cNvPr id="220" name="Sequence Diagram"/>
          <p:cNvSpPr txBox="1"/>
          <p:nvPr/>
        </p:nvSpPr>
        <p:spPr>
          <a:xfrm>
            <a:off x="198389" y="313565"/>
            <a:ext cx="4906564" cy="48843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700"/>
              </a:lnSpc>
              <a:defRPr b="1" sz="4200">
                <a:latin typeface="Inconsolata"/>
                <a:ea typeface="Inconsolata"/>
                <a:cs typeface="Inconsolata"/>
                <a:sym typeface="Inconsolata"/>
              </a:defRPr>
            </a:lvl1pPr>
          </a:lstStyle>
          <a:p>
            <a:pPr/>
            <a:r>
              <a:t>Sequence Diagram</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Image" descr="Image"/>
          <p:cNvPicPr>
            <a:picLocks noChangeAspect="1"/>
          </p:cNvPicPr>
          <p:nvPr/>
        </p:nvPicPr>
        <p:blipFill>
          <a:blip r:embed="rId2">
            <a:extLst/>
          </a:blip>
          <a:stretch>
            <a:fillRect/>
          </a:stretch>
        </p:blipFill>
        <p:spPr>
          <a:xfrm>
            <a:off x="4263620" y="0"/>
            <a:ext cx="6103160" cy="8229600"/>
          </a:xfrm>
          <a:prstGeom prst="rect">
            <a:avLst/>
          </a:prstGeom>
          <a:ln w="12700">
            <a:miter lim="400000"/>
          </a:ln>
        </p:spPr>
      </p:pic>
      <p:sp>
        <p:nvSpPr>
          <p:cNvPr id="223" name="Component Diagram"/>
          <p:cNvSpPr txBox="1"/>
          <p:nvPr/>
        </p:nvSpPr>
        <p:spPr>
          <a:xfrm>
            <a:off x="275456" y="669017"/>
            <a:ext cx="5349589" cy="48843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700"/>
              </a:lnSpc>
              <a:defRPr b="1" sz="4200">
                <a:latin typeface="Inconsolata"/>
                <a:ea typeface="Inconsolata"/>
                <a:cs typeface="Inconsolata"/>
                <a:sym typeface="Inconsolata"/>
              </a:defRPr>
            </a:lvl1pPr>
          </a:lstStyle>
          <a:p>
            <a:pPr/>
            <a:r>
              <a:t>Component Diagram</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Screen Recording 2023-08-06 at 9.08.27 PM.mov" descr="Screen Recording 2023-08-06 at 9.08.27 PM.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0512" y="-64771"/>
            <a:ext cx="14751424" cy="835914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3132"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25"/>
                </p:tgtEl>
              </p:cMediaNode>
            </p:video>
            <p:seq concurrent="1" prevAc="none" nextAc="seek">
              <p:cTn id="8" evtFilter="cancelBubble" nodeType="interactiveSeq" restart="whenNotActive" fill="hold">
                <p:stCondLst>
                  <p:cond delay="0" evt="onClick">
                    <p:tgtEl>
                      <p:spTgt spid="22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25"/>
                                        </p:tgtEl>
                                      </p:cBhvr>
                                    </p:cmd>
                                  </p:childTnLst>
                                </p:cTn>
                              </p:par>
                            </p:childTnLst>
                          </p:cTn>
                        </p:par>
                      </p:childTnLst>
                    </p:cTn>
                  </p:par>
                </p:childTnLst>
              </p:cTn>
              <p:nextCondLst>
                <p:cond delay="0" evt="onClick">
                  <p:tgtEl>
                    <p:spTgt spid="22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28"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29" name="Text 2"/>
          <p:cNvSpPr txBox="1"/>
          <p:nvPr/>
        </p:nvSpPr>
        <p:spPr>
          <a:xfrm>
            <a:off x="4033554" y="192304"/>
            <a:ext cx="7386162" cy="9037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6500"/>
              </a:lnSpc>
              <a:defRPr b="1" sz="52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lvl1pPr>
          </a:lstStyle>
          <a:p>
            <a:pPr/>
            <a:r>
              <a:t>Our Team </a:t>
            </a:r>
          </a:p>
        </p:txBody>
      </p:sp>
      <p:sp>
        <p:nvSpPr>
          <p:cNvPr id="30" name="Shape 3"/>
          <p:cNvSpPr/>
          <p:nvPr/>
        </p:nvSpPr>
        <p:spPr>
          <a:xfrm>
            <a:off x="1838939" y="1753242"/>
            <a:ext cx="3370066" cy="2382781"/>
          </a:xfrm>
          <a:prstGeom prst="roundRect">
            <a:avLst>
              <a:gd name="adj" fmla="val 2798"/>
            </a:avLst>
          </a:prstGeom>
          <a:solidFill>
            <a:srgbClr val="312140"/>
          </a:solidFill>
          <a:ln w="12700">
            <a:miter lim="400000"/>
          </a:ln>
        </p:spPr>
        <p:txBody>
          <a:bodyPr lIns="45719" rIns="45719"/>
          <a:lstStyle/>
          <a:p>
            <a:pPr/>
          </a:p>
        </p:txBody>
      </p:sp>
      <p:sp>
        <p:nvSpPr>
          <p:cNvPr id="31" name="Text 5"/>
          <p:cNvSpPr txBox="1"/>
          <p:nvPr/>
        </p:nvSpPr>
        <p:spPr>
          <a:xfrm>
            <a:off x="2447034" y="2257414"/>
            <a:ext cx="2153876" cy="4575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3000"/>
              </a:lnSpc>
              <a:defRPr b="1" sz="2100">
                <a:solidFill>
                  <a:srgbClr val="DAD1E6"/>
                </a:solidFill>
                <a:latin typeface="Fira Sans"/>
                <a:ea typeface="Fira Sans"/>
                <a:cs typeface="Fira Sans"/>
                <a:sym typeface="Fira Sans"/>
              </a:defRPr>
            </a:lvl1pPr>
          </a:lstStyle>
          <a:p>
            <a:pPr/>
            <a:r>
              <a:t>AIRLA SNEHITH</a:t>
            </a:r>
          </a:p>
        </p:txBody>
      </p:sp>
      <p:sp>
        <p:nvSpPr>
          <p:cNvPr id="32" name="Text 5"/>
          <p:cNvSpPr txBox="1"/>
          <p:nvPr/>
        </p:nvSpPr>
        <p:spPr>
          <a:xfrm>
            <a:off x="2497189" y="3272288"/>
            <a:ext cx="2053566" cy="463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3000"/>
              </a:lnSpc>
              <a:defRPr b="1" sz="2300">
                <a:solidFill>
                  <a:srgbClr val="DAD1E6"/>
                </a:solidFill>
                <a:latin typeface="Fira Sans"/>
                <a:ea typeface="Fira Sans"/>
                <a:cs typeface="Fira Sans"/>
                <a:sym typeface="Fira Sans"/>
              </a:defRPr>
            </a:lvl1pPr>
          </a:lstStyle>
          <a:p>
            <a:pPr/>
            <a:r>
              <a:t>160720733091</a:t>
            </a:r>
          </a:p>
        </p:txBody>
      </p:sp>
      <p:sp>
        <p:nvSpPr>
          <p:cNvPr id="33" name="Shape 6"/>
          <p:cNvSpPr/>
          <p:nvPr/>
        </p:nvSpPr>
        <p:spPr>
          <a:xfrm>
            <a:off x="6041603" y="1753242"/>
            <a:ext cx="3370065" cy="2382781"/>
          </a:xfrm>
          <a:prstGeom prst="roundRect">
            <a:avLst>
              <a:gd name="adj" fmla="val 2798"/>
            </a:avLst>
          </a:prstGeom>
          <a:solidFill>
            <a:srgbClr val="312140"/>
          </a:solidFill>
          <a:ln w="12700">
            <a:miter lim="400000"/>
          </a:ln>
        </p:spPr>
        <p:txBody>
          <a:bodyPr lIns="45719" rIns="45719"/>
          <a:lstStyle/>
          <a:p>
            <a:pPr/>
          </a:p>
        </p:txBody>
      </p:sp>
      <p:sp>
        <p:nvSpPr>
          <p:cNvPr id="34" name="Text 5"/>
          <p:cNvSpPr txBox="1"/>
          <p:nvPr/>
        </p:nvSpPr>
        <p:spPr>
          <a:xfrm>
            <a:off x="6363268" y="2257414"/>
            <a:ext cx="2726734" cy="4575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3000"/>
              </a:lnSpc>
              <a:defRPr b="1" sz="2100">
                <a:solidFill>
                  <a:srgbClr val="DAD1E6"/>
                </a:solidFill>
                <a:latin typeface="Fira Sans"/>
                <a:ea typeface="Fira Sans"/>
                <a:cs typeface="Fira Sans"/>
                <a:sym typeface="Fira Sans"/>
              </a:defRPr>
            </a:lvl1pPr>
          </a:lstStyle>
          <a:p>
            <a:pPr/>
            <a:r>
              <a:t>Mohammed Khubaib</a:t>
            </a:r>
          </a:p>
        </p:txBody>
      </p:sp>
      <p:sp>
        <p:nvSpPr>
          <p:cNvPr id="35" name="Shape 6"/>
          <p:cNvSpPr/>
          <p:nvPr/>
        </p:nvSpPr>
        <p:spPr>
          <a:xfrm>
            <a:off x="10244266" y="1866024"/>
            <a:ext cx="3370065" cy="2285476"/>
          </a:xfrm>
          <a:prstGeom prst="roundRect">
            <a:avLst>
              <a:gd name="adj" fmla="val 2917"/>
            </a:avLst>
          </a:prstGeom>
          <a:solidFill>
            <a:srgbClr val="312140"/>
          </a:solidFill>
          <a:ln w="12700">
            <a:miter lim="400000"/>
          </a:ln>
        </p:spPr>
        <p:txBody>
          <a:bodyPr lIns="45719" rIns="45719"/>
          <a:lstStyle/>
          <a:p>
            <a:pPr/>
          </a:p>
        </p:txBody>
      </p:sp>
      <p:sp>
        <p:nvSpPr>
          <p:cNvPr id="36" name="Text 5"/>
          <p:cNvSpPr txBox="1"/>
          <p:nvPr/>
        </p:nvSpPr>
        <p:spPr>
          <a:xfrm>
            <a:off x="10301640" y="2257414"/>
            <a:ext cx="3255316" cy="4575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3000"/>
              </a:lnSpc>
              <a:defRPr b="1" sz="2100">
                <a:solidFill>
                  <a:srgbClr val="DAD1E6"/>
                </a:solidFill>
                <a:latin typeface="Fira Sans"/>
                <a:ea typeface="Fira Sans"/>
                <a:cs typeface="Fira Sans"/>
                <a:sym typeface="Fira Sans"/>
              </a:defRPr>
            </a:lvl1pPr>
          </a:lstStyle>
          <a:p>
            <a:pPr/>
            <a:r>
              <a:t>ASHISH KUMAR PANDIA</a:t>
            </a:r>
          </a:p>
        </p:txBody>
      </p:sp>
      <p:sp>
        <p:nvSpPr>
          <p:cNvPr id="37" name="160720733092"/>
          <p:cNvSpPr txBox="1"/>
          <p:nvPr/>
        </p:nvSpPr>
        <p:spPr>
          <a:xfrm>
            <a:off x="6699852" y="3272288"/>
            <a:ext cx="2053566" cy="463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3000"/>
              </a:lnSpc>
              <a:defRPr b="1" sz="2300">
                <a:solidFill>
                  <a:srgbClr val="DAD1E6"/>
                </a:solidFill>
                <a:latin typeface="Fira Sans"/>
                <a:ea typeface="Fira Sans"/>
                <a:cs typeface="Fira Sans"/>
                <a:sym typeface="Fira Sans"/>
              </a:defRPr>
            </a:lvl1pPr>
          </a:lstStyle>
          <a:p>
            <a:pPr/>
            <a:r>
              <a:t>160720733092</a:t>
            </a:r>
          </a:p>
        </p:txBody>
      </p:sp>
      <p:sp>
        <p:nvSpPr>
          <p:cNvPr id="38" name="160720733093"/>
          <p:cNvSpPr txBox="1"/>
          <p:nvPr/>
        </p:nvSpPr>
        <p:spPr>
          <a:xfrm>
            <a:off x="10902515" y="3272288"/>
            <a:ext cx="2053566" cy="463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3000"/>
              </a:lnSpc>
              <a:defRPr b="1" sz="2300">
                <a:solidFill>
                  <a:srgbClr val="DAD1E6"/>
                </a:solidFill>
                <a:latin typeface="Fira Sans"/>
                <a:ea typeface="Fira Sans"/>
                <a:cs typeface="Fira Sans"/>
                <a:sym typeface="Fira Sans"/>
              </a:defRPr>
            </a:lvl1pPr>
          </a:lstStyle>
          <a:p>
            <a:pPr/>
            <a:r>
              <a:t>160720733093</a:t>
            </a:r>
          </a:p>
        </p:txBody>
      </p:sp>
      <p:sp>
        <p:nvSpPr>
          <p:cNvPr id="39" name="Text 2"/>
          <p:cNvSpPr txBox="1"/>
          <p:nvPr/>
        </p:nvSpPr>
        <p:spPr>
          <a:xfrm>
            <a:off x="3904629" y="4293004"/>
            <a:ext cx="7198550" cy="25547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6500"/>
              </a:lnSpc>
              <a:defRPr b="1" sz="52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pPr>
            <a:r>
              <a:t>Under the Guidance of</a:t>
            </a:r>
            <a:br/>
          </a:p>
        </p:txBody>
      </p:sp>
      <p:sp>
        <p:nvSpPr>
          <p:cNvPr id="40" name="Shape 6"/>
          <p:cNvSpPr/>
          <p:nvPr/>
        </p:nvSpPr>
        <p:spPr>
          <a:xfrm>
            <a:off x="2923771" y="5349453"/>
            <a:ext cx="9478784" cy="1988618"/>
          </a:xfrm>
          <a:prstGeom prst="roundRect">
            <a:avLst>
              <a:gd name="adj" fmla="val 3352"/>
            </a:avLst>
          </a:prstGeom>
          <a:solidFill>
            <a:srgbClr val="312140"/>
          </a:solidFill>
          <a:ln w="12700">
            <a:miter lim="400000"/>
          </a:ln>
        </p:spPr>
        <p:txBody>
          <a:bodyPr lIns="45719" rIns="45719"/>
          <a:lstStyle/>
          <a:p>
            <a:pPr/>
          </a:p>
        </p:txBody>
      </p:sp>
      <p:sp>
        <p:nvSpPr>
          <p:cNvPr id="41" name="Text 5"/>
          <p:cNvSpPr txBox="1"/>
          <p:nvPr/>
        </p:nvSpPr>
        <p:spPr>
          <a:xfrm>
            <a:off x="4602078" y="5739880"/>
            <a:ext cx="6597141" cy="51891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3000"/>
              </a:lnSpc>
              <a:defRPr b="1" sz="4200">
                <a:solidFill>
                  <a:srgbClr val="DAD1E6"/>
                </a:solidFill>
                <a:latin typeface="Fira Sans"/>
                <a:ea typeface="Fira Sans"/>
                <a:cs typeface="Fira Sans"/>
                <a:sym typeface="Fira Sans"/>
              </a:defRPr>
            </a:lvl1pPr>
          </a:lstStyle>
          <a:p>
            <a:pPr/>
            <a:r>
              <a:t>Mr. Shaik Kareem Basha, </a:t>
            </a:r>
          </a:p>
        </p:txBody>
      </p:sp>
      <p:sp>
        <p:nvSpPr>
          <p:cNvPr id="42" name="Text 5"/>
          <p:cNvSpPr txBox="1"/>
          <p:nvPr/>
        </p:nvSpPr>
        <p:spPr>
          <a:xfrm>
            <a:off x="5503330" y="6521874"/>
            <a:ext cx="4446611" cy="4575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3000"/>
              </a:lnSpc>
              <a:defRPr b="1" sz="2100">
                <a:solidFill>
                  <a:srgbClr val="DAD1E6"/>
                </a:solidFill>
                <a:latin typeface="Fira Sans"/>
                <a:ea typeface="Fira Sans"/>
                <a:cs typeface="Fira Sans"/>
                <a:sym typeface="Fira Sans"/>
              </a:defRPr>
            </a:lvl1pPr>
          </a:lstStyle>
          <a:p>
            <a:pPr/>
            <a:r>
              <a:t>Assistant Professor, Dept. of CSE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228" name="Shape 3"/>
          <p:cNvSpPr/>
          <p:nvPr/>
        </p:nvSpPr>
        <p:spPr>
          <a:xfrm>
            <a:off x="337400" y="1070677"/>
            <a:ext cx="13955599" cy="7085788"/>
          </a:xfrm>
          <a:prstGeom prst="roundRect">
            <a:avLst>
              <a:gd name="adj" fmla="val 2783"/>
            </a:avLst>
          </a:prstGeom>
          <a:solidFill>
            <a:srgbClr val="312140"/>
          </a:solidFill>
          <a:ln w="12700">
            <a:miter lim="400000"/>
          </a:ln>
        </p:spPr>
        <p:txBody>
          <a:bodyPr lIns="45719" rIns="45719"/>
          <a:lstStyle/>
          <a:p>
            <a:pPr/>
          </a:p>
        </p:txBody>
      </p:sp>
      <p:sp>
        <p:nvSpPr>
          <p:cNvPr id="229" name="Text 5"/>
          <p:cNvSpPr txBox="1"/>
          <p:nvPr/>
        </p:nvSpPr>
        <p:spPr>
          <a:xfrm>
            <a:off x="498730" y="1143933"/>
            <a:ext cx="13632941" cy="69392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67368" indent="-267368">
              <a:lnSpc>
                <a:spcPts val="2700"/>
              </a:lnSpc>
              <a:buSzPct val="100000"/>
              <a:buAutoNum type="arabicPeriod" startAt="1"/>
              <a:defRPr sz="2000">
                <a:solidFill>
                  <a:srgbClr val="DAD1E6"/>
                </a:solidFill>
                <a:latin typeface="Fira Sans"/>
                <a:ea typeface="Fira Sans"/>
                <a:cs typeface="Fira Sans"/>
                <a:sym typeface="Fira Sans"/>
              </a:defRPr>
            </a:pPr>
            <a:r>
              <a:t>Saaty, T. L. (1980). The Analytic Hierarchy Process: Planning, Priority Setting, Resource Allocation. New York: McGraw-Hill. This is the seminal work by Thomas L. Saaty, the creator of the Analytic Hierarchy Process. It provides a comprehensive overview of the AHP methodology and its applications. </a:t>
            </a:r>
            <a:br/>
          </a:p>
          <a:p>
            <a:pPr marL="267368" indent="-267368">
              <a:lnSpc>
                <a:spcPts val="2700"/>
              </a:lnSpc>
              <a:buSzPct val="100000"/>
              <a:buAutoNum type="arabicPeriod" startAt="1"/>
              <a:defRPr sz="2000">
                <a:solidFill>
                  <a:srgbClr val="DAD1E6"/>
                </a:solidFill>
                <a:latin typeface="Fira Sans"/>
                <a:ea typeface="Fira Sans"/>
                <a:cs typeface="Fira Sans"/>
                <a:sym typeface="Fira Sans"/>
              </a:defRPr>
            </a:pPr>
            <a:r>
              <a:t>Vaidya, O. S., &amp; Kumar, S. (2006). Analytic Hierarchy Process: An Overview of Applications. European Journal of Operational Research, 169(1), 1-29. This paper presents an extensive review of various applications of the AHP across different domains, including business, engineering, and healthcare. </a:t>
            </a:r>
            <a:br/>
          </a:p>
          <a:p>
            <a:pPr marL="267368" indent="-267368">
              <a:lnSpc>
                <a:spcPts val="2700"/>
              </a:lnSpc>
              <a:buSzPct val="100000"/>
              <a:buAutoNum type="arabicPeriod" startAt="1"/>
              <a:defRPr sz="2000">
                <a:solidFill>
                  <a:srgbClr val="DAD1E6"/>
                </a:solidFill>
                <a:latin typeface="Fira Sans"/>
                <a:ea typeface="Fira Sans"/>
                <a:cs typeface="Fira Sans"/>
                <a:sym typeface="Fira Sans"/>
              </a:defRPr>
            </a:pPr>
            <a:r>
              <a:t>Opricovic, S., &amp; Tzeng, G. H. (2004). Compromise Solution by MCDM Methods: A Comparative Analysis of VIKOR and TOPSIS. European Journal of Operational Research, 156(2), 445-455. This paper discusses multi-criteria decision-making methods, including VIKOR, which is related to the AHP and can be useful for further enhancing your web application's capabilities. </a:t>
            </a:r>
            <a:br/>
          </a:p>
          <a:p>
            <a:pPr marL="267368" indent="-267368">
              <a:lnSpc>
                <a:spcPts val="2700"/>
              </a:lnSpc>
              <a:buSzPct val="100000"/>
              <a:buAutoNum type="arabicPeriod" startAt="1"/>
              <a:defRPr sz="2000">
                <a:solidFill>
                  <a:srgbClr val="DAD1E6"/>
                </a:solidFill>
                <a:latin typeface="Fira Sans"/>
                <a:ea typeface="Fira Sans"/>
                <a:cs typeface="Fira Sans"/>
                <a:sym typeface="Fira Sans"/>
              </a:defRPr>
            </a:pPr>
            <a:r>
              <a:t>Tzeng, G. H., &amp; Huang, J. J. (2011). Multiple Attribute Decision Making: Methods and Applications. Boca Raton: CRC Press. This book provides a comprehensive overview of various multiple attribute decision-making methods, including the AHP, and offers practical examples and applications. </a:t>
            </a:r>
            <a:br/>
          </a:p>
          <a:p>
            <a:pPr marL="267368" indent="-267368">
              <a:lnSpc>
                <a:spcPts val="2700"/>
              </a:lnSpc>
              <a:buSzPct val="100000"/>
              <a:buAutoNum type="arabicPeriod" startAt="1"/>
              <a:defRPr sz="2000">
                <a:solidFill>
                  <a:srgbClr val="DAD1E6"/>
                </a:solidFill>
                <a:latin typeface="Fira Sans"/>
                <a:ea typeface="Fira Sans"/>
                <a:cs typeface="Fira Sans"/>
                <a:sym typeface="Fira Sans"/>
              </a:defRPr>
            </a:pPr>
            <a:r>
              <a:t>Molina, A., &amp; Morales, D. (2008). AHP and Goal Programming for Planning and Scheduling in a Cellular Manufacturing System. Omega, 36(6), 961-976. This paper showcases a specific application of the AHP in manufacturing planning and scheduling, illustrating how the methodology can be used in real-world scenarios. </a:t>
            </a:r>
          </a:p>
        </p:txBody>
      </p:sp>
      <p:sp>
        <p:nvSpPr>
          <p:cNvPr id="230" name="Text 2"/>
          <p:cNvSpPr txBox="1"/>
          <p:nvPr/>
        </p:nvSpPr>
        <p:spPr>
          <a:xfrm>
            <a:off x="5724038" y="191039"/>
            <a:ext cx="3402457" cy="67994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700"/>
              </a:lnSpc>
              <a:defRPr b="1" sz="38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lvl1pPr>
          </a:lstStyle>
          <a:p>
            <a:pPr/>
            <a:r>
              <a:t>REFERENCES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233" name="Shape 3"/>
          <p:cNvSpPr/>
          <p:nvPr/>
        </p:nvSpPr>
        <p:spPr>
          <a:xfrm>
            <a:off x="337400" y="1974303"/>
            <a:ext cx="13955599" cy="3980082"/>
          </a:xfrm>
          <a:prstGeom prst="roundRect">
            <a:avLst>
              <a:gd name="adj" fmla="val 4955"/>
            </a:avLst>
          </a:prstGeom>
          <a:solidFill>
            <a:srgbClr val="312140"/>
          </a:solidFill>
          <a:ln w="12700">
            <a:miter lim="400000"/>
          </a:ln>
        </p:spPr>
        <p:txBody>
          <a:bodyPr lIns="45719" rIns="45719"/>
          <a:lstStyle/>
          <a:p>
            <a:pPr/>
          </a:p>
        </p:txBody>
      </p:sp>
      <p:sp>
        <p:nvSpPr>
          <p:cNvPr id="234" name="Text 5"/>
          <p:cNvSpPr txBox="1"/>
          <p:nvPr/>
        </p:nvSpPr>
        <p:spPr>
          <a:xfrm>
            <a:off x="626692" y="2895006"/>
            <a:ext cx="13632941" cy="21386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00526" indent="-200526">
              <a:lnSpc>
                <a:spcPts val="2700"/>
              </a:lnSpc>
              <a:buSzPct val="60000"/>
              <a:buBlip>
                <a:blip r:embed="rId2"/>
              </a:buBlip>
              <a:defRPr sz="2000">
                <a:solidFill>
                  <a:srgbClr val="DAD1E6"/>
                </a:solidFill>
                <a:latin typeface="Fira Sans"/>
                <a:ea typeface="Fira Sans"/>
                <a:cs typeface="Fira Sans"/>
                <a:sym typeface="Fira Sans"/>
              </a:defRPr>
            </a:pPr>
            <a:r>
              <a:t>By developing this web app, users can easily apply the AHP technique to make informed decisions based on their defined goals and criteria.</a:t>
            </a:r>
            <a:br/>
            <a:br/>
          </a:p>
          <a:p>
            <a:pPr marL="200526" indent="-200526">
              <a:lnSpc>
                <a:spcPts val="2700"/>
              </a:lnSpc>
              <a:buSzPct val="60000"/>
              <a:buBlip>
                <a:blip r:embed="rId2"/>
              </a:buBlip>
              <a:defRPr sz="2000">
                <a:solidFill>
                  <a:srgbClr val="DAD1E6"/>
                </a:solidFill>
                <a:latin typeface="Fira Sans"/>
                <a:ea typeface="Fira Sans"/>
                <a:cs typeface="Fira Sans"/>
                <a:sym typeface="Fira Sans"/>
              </a:defRPr>
            </a:pPr>
            <a:r>
              <a:t>This proposed system offers a streamlined approach for decision-making, allowing users to obtain reliable results efficiently.</a:t>
            </a:r>
          </a:p>
        </p:txBody>
      </p:sp>
      <p:sp>
        <p:nvSpPr>
          <p:cNvPr id="235" name="Text 2"/>
          <p:cNvSpPr txBox="1"/>
          <p:nvPr/>
        </p:nvSpPr>
        <p:spPr>
          <a:xfrm>
            <a:off x="5724038" y="191039"/>
            <a:ext cx="2731577" cy="67994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700"/>
              </a:lnSpc>
              <a:defRPr b="1" sz="38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lvl1pPr>
          </a:lstStyle>
          <a:p>
            <a:pPr/>
            <a:r>
              <a:t>Conclusion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1"/>
          <p:cNvSpPr/>
          <p:nvPr/>
        </p:nvSpPr>
        <p:spPr>
          <a:xfrm>
            <a:off x="0" y="-953"/>
            <a:ext cx="14630401" cy="8231506"/>
          </a:xfrm>
          <a:prstGeom prst="rect">
            <a:avLst/>
          </a:prstGeom>
          <a:solidFill>
            <a:srgbClr val="241631"/>
          </a:solidFill>
          <a:ln w="12700">
            <a:miter lim="400000"/>
          </a:ln>
        </p:spPr>
        <p:txBody>
          <a:bodyPr lIns="45719" rIns="45719"/>
          <a:lstStyle/>
          <a:p>
            <a:pPr/>
          </a:p>
        </p:txBody>
      </p:sp>
      <p:sp>
        <p:nvSpPr>
          <p:cNvPr id="238" name="Text 2"/>
          <p:cNvSpPr txBox="1"/>
          <p:nvPr/>
        </p:nvSpPr>
        <p:spPr>
          <a:xfrm>
            <a:off x="4681909" y="3675405"/>
            <a:ext cx="5746446" cy="87879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900"/>
              </a:lnSpc>
              <a:defRPr b="1" sz="8200">
                <a:solidFill>
                  <a:srgbClr val="FF726D"/>
                </a:solidFill>
                <a:latin typeface="American Typewriter"/>
                <a:ea typeface="American Typewriter"/>
                <a:cs typeface="American Typewriter"/>
                <a:sym typeface="American Typewriter"/>
              </a:defRPr>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45"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46" name="Text 2"/>
          <p:cNvSpPr txBox="1"/>
          <p:nvPr/>
        </p:nvSpPr>
        <p:spPr>
          <a:xfrm>
            <a:off x="6365319" y="1073824"/>
            <a:ext cx="7386162" cy="33802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6500"/>
              </a:lnSpc>
              <a:defRPr b="1" sz="52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lvl1pPr>
          </a:lstStyle>
          <a:p>
            <a:pPr/>
            <a:r>
              <a:t>Unlocking the Power of AHP : Making Informed Decisions Made Easy</a:t>
            </a:r>
          </a:p>
        </p:txBody>
      </p:sp>
      <p:sp>
        <p:nvSpPr>
          <p:cNvPr id="47" name="Text 3"/>
          <p:cNvSpPr txBox="1"/>
          <p:nvPr/>
        </p:nvSpPr>
        <p:spPr>
          <a:xfrm>
            <a:off x="6365319" y="4739878"/>
            <a:ext cx="7386162" cy="144411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pPr/>
            <a:r>
              <a:t>The Analytic Hierarchy Process (AHP) is at the core of our AHP Web App. It provides an easy-to-use and comprehensive framework for decision-makers to prioritize their options for an informed decision. In this presentation, we will take you through the fascinating world of AHP Module.</a:t>
            </a:r>
          </a:p>
        </p:txBody>
      </p:sp>
      <p:pic>
        <p:nvPicPr>
          <p:cNvPr id="48" name="Image 1" descr="Image 1"/>
          <p:cNvPicPr>
            <a:picLocks noChangeAspect="1"/>
          </p:cNvPicPr>
          <p:nvPr/>
        </p:nvPicPr>
        <p:blipFill>
          <a:blip r:embed="rId2">
            <a:extLst/>
          </a:blip>
          <a:stretch>
            <a:fillRect/>
          </a:stretch>
        </p:blipFill>
        <p:spPr>
          <a:xfrm>
            <a:off x="0" y="0"/>
            <a:ext cx="5486400" cy="82296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51"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52" name="Text 2"/>
          <p:cNvSpPr txBox="1"/>
          <p:nvPr/>
        </p:nvSpPr>
        <p:spPr>
          <a:xfrm>
            <a:off x="5761488" y="821243"/>
            <a:ext cx="3107424" cy="7656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z="43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lvl1pPr>
          </a:lstStyle>
          <a:p>
            <a:pPr/>
            <a:r>
              <a:t>ABSTRACT</a:t>
            </a:r>
          </a:p>
        </p:txBody>
      </p:sp>
      <p:sp>
        <p:nvSpPr>
          <p:cNvPr id="53" name="Shape 3"/>
          <p:cNvSpPr/>
          <p:nvPr/>
        </p:nvSpPr>
        <p:spPr>
          <a:xfrm>
            <a:off x="334934" y="2286971"/>
            <a:ext cx="14149613" cy="5356838"/>
          </a:xfrm>
          <a:prstGeom prst="roundRect">
            <a:avLst>
              <a:gd name="adj" fmla="val 2875"/>
            </a:avLst>
          </a:prstGeom>
          <a:solidFill>
            <a:srgbClr val="312140"/>
          </a:solidFill>
          <a:ln w="12700">
            <a:miter lim="400000"/>
          </a:ln>
        </p:spPr>
        <p:txBody>
          <a:bodyPr lIns="45719" rIns="45719"/>
          <a:lstStyle/>
          <a:p>
            <a:pPr/>
          </a:p>
        </p:txBody>
      </p:sp>
      <p:sp>
        <p:nvSpPr>
          <p:cNvPr id="54" name="Text 4"/>
          <p:cNvSpPr txBox="1"/>
          <p:nvPr/>
        </p:nvSpPr>
        <p:spPr>
          <a:xfrm>
            <a:off x="6393815" y="2480706"/>
            <a:ext cx="1842770" cy="4270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700"/>
              </a:lnSpc>
              <a:defRPr b="1" sz="2100">
                <a:solidFill>
                  <a:srgbClr val="FF726D"/>
                </a:solidFill>
                <a:latin typeface="Inconsolata"/>
                <a:ea typeface="Inconsolata"/>
                <a:cs typeface="Inconsolata"/>
                <a:sym typeface="Inconsolata"/>
              </a:defRPr>
            </a:lvl1pPr>
          </a:lstStyle>
          <a:p>
            <a:pPr/>
            <a:r>
              <a:t>What is AHP?</a:t>
            </a:r>
          </a:p>
        </p:txBody>
      </p:sp>
      <p:sp>
        <p:nvSpPr>
          <p:cNvPr id="55" name="Text 5"/>
          <p:cNvSpPr txBox="1"/>
          <p:nvPr/>
        </p:nvSpPr>
        <p:spPr>
          <a:xfrm>
            <a:off x="670804" y="3380242"/>
            <a:ext cx="13632941" cy="419899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0447" indent="-170447">
              <a:lnSpc>
                <a:spcPts val="2700"/>
              </a:lnSpc>
              <a:buSzPct val="100000"/>
              <a:buChar char="•"/>
              <a:defRPr sz="2100">
                <a:solidFill>
                  <a:srgbClr val="DAD1E6"/>
                </a:solidFill>
                <a:latin typeface="Fira Sans"/>
                <a:ea typeface="Fira Sans"/>
                <a:cs typeface="Fira Sans"/>
                <a:sym typeface="Fira Sans"/>
              </a:defRPr>
            </a:pPr>
            <a:r>
              <a:t>Analytical hierarchy process is a structured technique for organizing and analyzing complex decisions,based on mathematics and psychology. It was developed by Thomas L. Saaty in the 1970s; Saaty partnered with Ernest Forman to develop Expert Choice software in 1983, and AHP has been extensively studied and refined since then. </a:t>
            </a:r>
          </a:p>
          <a:p>
            <a:pPr>
              <a:lnSpc>
                <a:spcPts val="2700"/>
              </a:lnSpc>
              <a:defRPr sz="2100">
                <a:solidFill>
                  <a:srgbClr val="DAD1E6"/>
                </a:solidFill>
                <a:latin typeface="Fira Sans"/>
                <a:ea typeface="Fira Sans"/>
                <a:cs typeface="Fira Sans"/>
                <a:sym typeface="Fira Sans"/>
              </a:defRPr>
            </a:pPr>
          </a:p>
          <a:p>
            <a:pPr marL="170447" indent="-170447">
              <a:lnSpc>
                <a:spcPts val="2700"/>
              </a:lnSpc>
              <a:buSzPct val="100000"/>
              <a:buChar char="•"/>
              <a:defRPr sz="2100">
                <a:solidFill>
                  <a:srgbClr val="DAD1E6"/>
                </a:solidFill>
                <a:latin typeface="Fira Sans"/>
                <a:ea typeface="Fira Sans"/>
                <a:cs typeface="Fira Sans"/>
                <a:sym typeface="Fira Sans"/>
              </a:defRPr>
            </a:pPr>
            <a:r>
              <a:t>It represents an accurate approach to quantifying the weights of decision criteria.</a:t>
            </a:r>
          </a:p>
          <a:p>
            <a:pPr>
              <a:lnSpc>
                <a:spcPts val="2700"/>
              </a:lnSpc>
              <a:defRPr sz="2100">
                <a:solidFill>
                  <a:srgbClr val="DAD1E6"/>
                </a:solidFill>
                <a:latin typeface="Fira Sans"/>
                <a:ea typeface="Fira Sans"/>
                <a:cs typeface="Fira Sans"/>
                <a:sym typeface="Fira Sans"/>
              </a:defRPr>
            </a:pPr>
          </a:p>
          <a:p>
            <a:pPr marL="170447" indent="-170447">
              <a:lnSpc>
                <a:spcPts val="2700"/>
              </a:lnSpc>
              <a:buSzPct val="100000"/>
              <a:buChar char="•"/>
              <a:defRPr sz="2100">
                <a:solidFill>
                  <a:srgbClr val="DAD1E6"/>
                </a:solidFill>
                <a:latin typeface="Fira Sans"/>
                <a:ea typeface="Fira Sans"/>
                <a:cs typeface="Fira Sans"/>
                <a:sym typeface="Fira Sans"/>
              </a:defRPr>
            </a:pPr>
            <a:r>
              <a:t>Individual expert’s experiences are utilized to estimate the relative magnitudes of factors through pair-wise comparisons. </a:t>
            </a:r>
          </a:p>
          <a:p>
            <a:pPr>
              <a:lnSpc>
                <a:spcPts val="2700"/>
              </a:lnSpc>
              <a:defRPr sz="2100">
                <a:solidFill>
                  <a:srgbClr val="DAD1E6"/>
                </a:solidFill>
                <a:latin typeface="Fira Sans"/>
                <a:ea typeface="Fira Sans"/>
                <a:cs typeface="Fira Sans"/>
                <a:sym typeface="Fira Sans"/>
              </a:defRPr>
            </a:pPr>
          </a:p>
          <a:p>
            <a:pPr marL="170447" indent="-170447">
              <a:lnSpc>
                <a:spcPts val="2700"/>
              </a:lnSpc>
              <a:buSzPct val="100000"/>
              <a:buChar char="•"/>
              <a:defRPr sz="2100">
                <a:solidFill>
                  <a:srgbClr val="DAD1E6"/>
                </a:solidFill>
                <a:latin typeface="Fira Sans"/>
                <a:ea typeface="Fira Sans"/>
                <a:cs typeface="Fira Sans"/>
                <a:sym typeface="Fira Sans"/>
              </a:defRPr>
            </a:pPr>
            <a:r>
              <a:t>Each of the respondents compares the relative importance of each pair of items using a specially designed questionnaire.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58"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59" name="Text 2"/>
          <p:cNvSpPr txBox="1"/>
          <p:nvPr/>
        </p:nvSpPr>
        <p:spPr>
          <a:xfrm>
            <a:off x="5264465" y="53467"/>
            <a:ext cx="4290552" cy="7656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z="43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lvl1pPr>
          </a:lstStyle>
          <a:p>
            <a:pPr/>
            <a:r>
              <a:t>INTRODUCTION</a:t>
            </a:r>
          </a:p>
        </p:txBody>
      </p:sp>
      <p:sp>
        <p:nvSpPr>
          <p:cNvPr id="60" name="Shape 3"/>
          <p:cNvSpPr/>
          <p:nvPr/>
        </p:nvSpPr>
        <p:spPr>
          <a:xfrm>
            <a:off x="334934" y="794074"/>
            <a:ext cx="14149613" cy="7231624"/>
          </a:xfrm>
          <a:prstGeom prst="roundRect">
            <a:avLst>
              <a:gd name="adj" fmla="val 2130"/>
            </a:avLst>
          </a:prstGeom>
          <a:solidFill>
            <a:srgbClr val="312140"/>
          </a:solidFill>
          <a:ln w="12700">
            <a:miter lim="400000"/>
          </a:ln>
        </p:spPr>
        <p:txBody>
          <a:bodyPr lIns="45719" rIns="45719"/>
          <a:lstStyle/>
          <a:p>
            <a:pPr/>
          </a:p>
        </p:txBody>
      </p:sp>
      <p:sp>
        <p:nvSpPr>
          <p:cNvPr id="61" name="Text 5"/>
          <p:cNvSpPr txBox="1"/>
          <p:nvPr/>
        </p:nvSpPr>
        <p:spPr>
          <a:xfrm>
            <a:off x="593270" y="1279649"/>
            <a:ext cx="13632941" cy="65963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0447" indent="-170447">
              <a:lnSpc>
                <a:spcPts val="2700"/>
              </a:lnSpc>
              <a:buSzPct val="100000"/>
              <a:buChar char="•"/>
              <a:defRPr sz="2000">
                <a:solidFill>
                  <a:srgbClr val="DAD1E6"/>
                </a:solidFill>
                <a:latin typeface="Fira Sans"/>
                <a:ea typeface="Fira Sans"/>
                <a:cs typeface="Fira Sans"/>
                <a:sym typeface="Fira Sans"/>
              </a:defRPr>
            </a:pPr>
            <a:r>
              <a:t>AHP has particular application in group decision making, and is used around the world in a wide variety of decision making situations, in fields such as government, business, industry, healthcare and education.</a:t>
            </a:r>
          </a:p>
          <a:p>
            <a:pPr>
              <a:lnSpc>
                <a:spcPts val="2700"/>
              </a:lnSpc>
              <a:defRPr sz="2000">
                <a:solidFill>
                  <a:srgbClr val="DAD1E6"/>
                </a:solidFill>
                <a:latin typeface="Fira Sans"/>
                <a:ea typeface="Fira Sans"/>
                <a:cs typeface="Fira Sans"/>
                <a:sym typeface="Fira Sans"/>
              </a:defRPr>
            </a:pPr>
          </a:p>
          <a:p>
            <a:pPr marL="170447" indent="-170447">
              <a:lnSpc>
                <a:spcPts val="2700"/>
              </a:lnSpc>
              <a:buSzPct val="100000"/>
              <a:buChar char="•"/>
              <a:defRPr sz="2000">
                <a:solidFill>
                  <a:srgbClr val="DAD1E6"/>
                </a:solidFill>
                <a:latin typeface="Fira Sans"/>
                <a:ea typeface="Fira Sans"/>
                <a:cs typeface="Fira Sans"/>
                <a:sym typeface="Fira Sans"/>
              </a:defRPr>
            </a:pPr>
            <a:r>
              <a:t>Rather than prescribing a "correct" decision, the AHP helps decision makers find the decision that best suits their goal and their understanding of the problem. </a:t>
            </a:r>
          </a:p>
          <a:p>
            <a:pPr>
              <a:lnSpc>
                <a:spcPts val="2700"/>
              </a:lnSpc>
              <a:defRPr sz="2000">
                <a:solidFill>
                  <a:srgbClr val="DAD1E6"/>
                </a:solidFill>
                <a:latin typeface="Fira Sans"/>
                <a:ea typeface="Fira Sans"/>
                <a:cs typeface="Fira Sans"/>
                <a:sym typeface="Fira Sans"/>
              </a:defRPr>
            </a:pPr>
          </a:p>
          <a:p>
            <a:pPr marL="170447" indent="-170447">
              <a:lnSpc>
                <a:spcPts val="2700"/>
              </a:lnSpc>
              <a:buSzPct val="100000"/>
              <a:buChar char="•"/>
              <a:defRPr sz="2000">
                <a:solidFill>
                  <a:srgbClr val="DAD1E6"/>
                </a:solidFill>
                <a:latin typeface="Fira Sans"/>
                <a:ea typeface="Fira Sans"/>
                <a:cs typeface="Fira Sans"/>
                <a:sym typeface="Fira Sans"/>
              </a:defRPr>
            </a:pPr>
            <a:r>
              <a:t>It provides a comprehensive and rational framework for structuring a decision problem, for representing and quantifying its elements, for relating those elements to overall goals, and for evaluating alternative solutions.</a:t>
            </a:r>
          </a:p>
          <a:p>
            <a:pPr marL="170447" indent="-170447">
              <a:lnSpc>
                <a:spcPts val="2700"/>
              </a:lnSpc>
              <a:buSzPct val="100000"/>
              <a:buChar char="•"/>
              <a:defRPr sz="2000">
                <a:solidFill>
                  <a:srgbClr val="DAD1E6"/>
                </a:solidFill>
                <a:latin typeface="Fira Sans"/>
                <a:ea typeface="Fira Sans"/>
                <a:cs typeface="Fira Sans"/>
                <a:sym typeface="Fira Sans"/>
              </a:defRPr>
            </a:pPr>
            <a:r>
              <a:t>Users of the AHP first decompose their decision problem into a hierarchy of more easily comprehended sub-problems, each of which can be analyzed independently. </a:t>
            </a:r>
            <a:br/>
          </a:p>
          <a:p>
            <a:pPr marL="170447" indent="-170447">
              <a:lnSpc>
                <a:spcPts val="2700"/>
              </a:lnSpc>
              <a:buSzPct val="100000"/>
              <a:buChar char="•"/>
              <a:defRPr sz="2000">
                <a:solidFill>
                  <a:srgbClr val="DAD1E6"/>
                </a:solidFill>
                <a:latin typeface="Fira Sans"/>
                <a:ea typeface="Fira Sans"/>
                <a:cs typeface="Fira Sans"/>
                <a:sym typeface="Fira Sans"/>
              </a:defRPr>
            </a:pPr>
            <a:r>
              <a:t>The elements of the hierarchy can relate to any aspect of the decision problem, tangible or intangible, carefully measured or roughly estimated, well or poorly understood, anything at all that applies to the decision at hand.</a:t>
            </a:r>
          </a:p>
          <a:p>
            <a:pPr marL="170447" indent="-170447">
              <a:lnSpc>
                <a:spcPts val="2700"/>
              </a:lnSpc>
              <a:buSzPct val="100000"/>
              <a:buChar char="•"/>
              <a:defRPr sz="2000">
                <a:solidFill>
                  <a:srgbClr val="DAD1E6"/>
                </a:solidFill>
                <a:latin typeface="Fira Sans"/>
                <a:ea typeface="Fira Sans"/>
                <a:cs typeface="Fira Sans"/>
                <a:sym typeface="Fira Sans"/>
              </a:defRPr>
            </a:pPr>
          </a:p>
          <a:p>
            <a:pPr marL="170447" indent="-170447">
              <a:lnSpc>
                <a:spcPts val="2700"/>
              </a:lnSpc>
              <a:buSzPct val="100000"/>
              <a:buChar char="•"/>
              <a:defRPr sz="2000">
                <a:solidFill>
                  <a:srgbClr val="DAD1E6"/>
                </a:solidFill>
                <a:latin typeface="Fira Sans"/>
                <a:ea typeface="Fira Sans"/>
                <a:cs typeface="Fira Sans"/>
                <a:sym typeface="Fira Sans"/>
              </a:defRPr>
            </a:pPr>
            <a:r>
              <a:t>Once the hierarchy is built, the decision makers systematically evaluate its various elements by comparing them to each other two at a time, with respect to their impact on an element above them in the hierarchy.</a:t>
            </a:r>
            <a:br/>
            <a:br/>
            <a:r>
              <a:t>In making the comparisons, the decision makers can use concrete data about the elements, and they can also use their judgments about the elements' relative meaning and importance.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64"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65" name="Text 2"/>
          <p:cNvSpPr txBox="1"/>
          <p:nvPr/>
        </p:nvSpPr>
        <p:spPr>
          <a:xfrm>
            <a:off x="2083713" y="1176695"/>
            <a:ext cx="6537881" cy="7656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400"/>
              </a:lnSpc>
              <a:defRPr b="1" sz="4300">
                <a:solidFill>
                  <a:srgbClr val="FF726D"/>
                </a:solidFill>
                <a:latin typeface="Inconsolata"/>
                <a:ea typeface="Inconsolata"/>
                <a:cs typeface="Inconsolata"/>
                <a:sym typeface="Inconsolata"/>
              </a:defRPr>
            </a:lvl1pPr>
          </a:lstStyle>
          <a:p>
            <a:pPr/>
            <a:r>
              <a:t>Overview of AHP Module</a:t>
            </a:r>
          </a:p>
        </p:txBody>
      </p:sp>
      <p:sp>
        <p:nvSpPr>
          <p:cNvPr id="66" name="Shape 3"/>
          <p:cNvSpPr/>
          <p:nvPr/>
        </p:nvSpPr>
        <p:spPr>
          <a:xfrm>
            <a:off x="2037993" y="2315408"/>
            <a:ext cx="5166122" cy="2079904"/>
          </a:xfrm>
          <a:prstGeom prst="roundRect">
            <a:avLst>
              <a:gd name="adj" fmla="val 3205"/>
            </a:avLst>
          </a:prstGeom>
          <a:solidFill>
            <a:srgbClr val="312140"/>
          </a:solidFill>
          <a:ln w="12700">
            <a:miter lim="400000"/>
          </a:ln>
        </p:spPr>
        <p:txBody>
          <a:bodyPr lIns="45719" rIns="45719"/>
          <a:lstStyle/>
          <a:p>
            <a:pPr/>
          </a:p>
        </p:txBody>
      </p:sp>
      <p:sp>
        <p:nvSpPr>
          <p:cNvPr id="67" name="Text 4"/>
          <p:cNvSpPr txBox="1"/>
          <p:nvPr/>
        </p:nvSpPr>
        <p:spPr>
          <a:xfrm>
            <a:off x="2305882" y="2537579"/>
            <a:ext cx="1842770" cy="4270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700"/>
              </a:lnSpc>
              <a:defRPr b="1" sz="2100">
                <a:solidFill>
                  <a:srgbClr val="FF726D"/>
                </a:solidFill>
                <a:latin typeface="Inconsolata"/>
                <a:ea typeface="Inconsolata"/>
                <a:cs typeface="Inconsolata"/>
                <a:sym typeface="Inconsolata"/>
              </a:defRPr>
            </a:lvl1pPr>
          </a:lstStyle>
          <a:p>
            <a:pPr/>
            <a:r>
              <a:t>What is AHP?</a:t>
            </a:r>
          </a:p>
        </p:txBody>
      </p:sp>
      <p:sp>
        <p:nvSpPr>
          <p:cNvPr id="68" name="Text 5"/>
          <p:cNvSpPr txBox="1"/>
          <p:nvPr/>
        </p:nvSpPr>
        <p:spPr>
          <a:xfrm>
            <a:off x="2305882" y="3106935"/>
            <a:ext cx="4630343" cy="110121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pPr/>
            <a:r>
              <a:t>A hierarchical decision-making process that breaks down complex decisions into smaller, more manageable sub-problems.</a:t>
            </a:r>
          </a:p>
        </p:txBody>
      </p:sp>
      <p:sp>
        <p:nvSpPr>
          <p:cNvPr id="69" name="Shape 6"/>
          <p:cNvSpPr/>
          <p:nvPr/>
        </p:nvSpPr>
        <p:spPr>
          <a:xfrm>
            <a:off x="7426284" y="2315408"/>
            <a:ext cx="5166123" cy="2079904"/>
          </a:xfrm>
          <a:prstGeom prst="roundRect">
            <a:avLst>
              <a:gd name="adj" fmla="val 3205"/>
            </a:avLst>
          </a:prstGeom>
          <a:solidFill>
            <a:srgbClr val="312140"/>
          </a:solidFill>
          <a:ln w="12700">
            <a:miter lim="400000"/>
          </a:ln>
        </p:spPr>
        <p:txBody>
          <a:bodyPr lIns="45719" rIns="45719"/>
          <a:lstStyle/>
          <a:p>
            <a:pPr/>
          </a:p>
        </p:txBody>
      </p:sp>
      <p:sp>
        <p:nvSpPr>
          <p:cNvPr id="70" name="Text 7"/>
          <p:cNvSpPr txBox="1"/>
          <p:nvPr/>
        </p:nvSpPr>
        <p:spPr>
          <a:xfrm>
            <a:off x="7694175" y="2537579"/>
            <a:ext cx="1991096" cy="4270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700"/>
              </a:lnSpc>
              <a:defRPr b="1" sz="2100">
                <a:solidFill>
                  <a:srgbClr val="FF726D"/>
                </a:solidFill>
                <a:latin typeface="Inconsolata"/>
                <a:ea typeface="Inconsolata"/>
                <a:cs typeface="Inconsolata"/>
                <a:sym typeface="Inconsolata"/>
              </a:defRPr>
            </a:lvl1pPr>
          </a:lstStyle>
          <a:p>
            <a:pPr/>
            <a:r>
              <a:t>Why use AHP?</a:t>
            </a:r>
          </a:p>
        </p:txBody>
      </p:sp>
      <p:sp>
        <p:nvSpPr>
          <p:cNvPr id="71" name="Text 8"/>
          <p:cNvSpPr txBox="1"/>
          <p:nvPr/>
        </p:nvSpPr>
        <p:spPr>
          <a:xfrm>
            <a:off x="7694175" y="3106935"/>
            <a:ext cx="4630342" cy="110121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pPr/>
            <a:r>
              <a:t>To make informed decisions by taking into account multiple criteria, alternatives, and stakeholders' values.</a:t>
            </a:r>
          </a:p>
        </p:txBody>
      </p:sp>
      <p:sp>
        <p:nvSpPr>
          <p:cNvPr id="72" name="Shape 9"/>
          <p:cNvSpPr/>
          <p:nvPr/>
        </p:nvSpPr>
        <p:spPr>
          <a:xfrm>
            <a:off x="2037993" y="4617482"/>
            <a:ext cx="5166122" cy="2435305"/>
          </a:xfrm>
          <a:prstGeom prst="roundRect">
            <a:avLst>
              <a:gd name="adj" fmla="val 2737"/>
            </a:avLst>
          </a:prstGeom>
          <a:solidFill>
            <a:srgbClr val="312140"/>
          </a:solidFill>
          <a:ln w="12700">
            <a:miter lim="400000"/>
          </a:ln>
        </p:spPr>
        <p:txBody>
          <a:bodyPr lIns="45719" rIns="45719"/>
          <a:lstStyle/>
          <a:p>
            <a:pPr/>
          </a:p>
        </p:txBody>
      </p:sp>
      <p:sp>
        <p:nvSpPr>
          <p:cNvPr id="73" name="Text 10"/>
          <p:cNvSpPr txBox="1"/>
          <p:nvPr/>
        </p:nvSpPr>
        <p:spPr>
          <a:xfrm>
            <a:off x="2305882" y="4839653"/>
            <a:ext cx="2845890" cy="4270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700"/>
              </a:lnSpc>
              <a:defRPr b="1" sz="2100">
                <a:solidFill>
                  <a:srgbClr val="FF726D"/>
                </a:solidFill>
                <a:latin typeface="Inconsolata"/>
                <a:ea typeface="Inconsolata"/>
                <a:cs typeface="Inconsolata"/>
                <a:sym typeface="Inconsolata"/>
              </a:defRPr>
            </a:lvl1pPr>
          </a:lstStyle>
          <a:p>
            <a:pPr/>
            <a:r>
              <a:t>How does AHP work?</a:t>
            </a:r>
          </a:p>
        </p:txBody>
      </p:sp>
      <p:sp>
        <p:nvSpPr>
          <p:cNvPr id="74" name="Text 11"/>
          <p:cNvSpPr txBox="1"/>
          <p:nvPr/>
        </p:nvSpPr>
        <p:spPr>
          <a:xfrm>
            <a:off x="2305882" y="5409008"/>
            <a:ext cx="4630343" cy="110121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pPr/>
            <a:r>
              <a:t>By structuring the decision hierarchy, weighting criteria, and assessing pairwise comparisons between criteria and alternatives.</a:t>
            </a:r>
          </a:p>
        </p:txBody>
      </p:sp>
      <p:sp>
        <p:nvSpPr>
          <p:cNvPr id="75" name="Shape 12"/>
          <p:cNvSpPr/>
          <p:nvPr/>
        </p:nvSpPr>
        <p:spPr>
          <a:xfrm>
            <a:off x="7426284" y="4617482"/>
            <a:ext cx="5166123" cy="2435305"/>
          </a:xfrm>
          <a:prstGeom prst="roundRect">
            <a:avLst>
              <a:gd name="adj" fmla="val 2737"/>
            </a:avLst>
          </a:prstGeom>
          <a:solidFill>
            <a:srgbClr val="312140"/>
          </a:solidFill>
          <a:ln w="12700">
            <a:miter lim="400000"/>
          </a:ln>
        </p:spPr>
        <p:txBody>
          <a:bodyPr lIns="45719" rIns="45719"/>
          <a:lstStyle/>
          <a:p>
            <a:pPr/>
          </a:p>
        </p:txBody>
      </p:sp>
      <p:sp>
        <p:nvSpPr>
          <p:cNvPr id="76" name="Text 13"/>
          <p:cNvSpPr txBox="1"/>
          <p:nvPr/>
        </p:nvSpPr>
        <p:spPr>
          <a:xfrm>
            <a:off x="7694175" y="4839653"/>
            <a:ext cx="3917378" cy="4270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700"/>
              </a:lnSpc>
              <a:defRPr b="1" sz="2100">
                <a:solidFill>
                  <a:srgbClr val="FF726D"/>
                </a:solidFill>
                <a:latin typeface="Inconsolata"/>
                <a:ea typeface="Inconsolata"/>
                <a:cs typeface="Inconsolata"/>
                <a:sym typeface="Inconsolata"/>
              </a:defRPr>
            </a:lvl1pPr>
          </a:lstStyle>
          <a:p>
            <a:pPr/>
            <a:r>
              <a:t>What are the benefits of AHP?</a:t>
            </a:r>
          </a:p>
        </p:txBody>
      </p:sp>
      <p:sp>
        <p:nvSpPr>
          <p:cNvPr id="77" name="Text 14"/>
          <p:cNvSpPr txBox="1"/>
          <p:nvPr/>
        </p:nvSpPr>
        <p:spPr>
          <a:xfrm>
            <a:off x="7694175" y="5409008"/>
            <a:ext cx="4630342" cy="144411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700"/>
              </a:lnSpc>
              <a:defRPr sz="1700">
                <a:solidFill>
                  <a:srgbClr val="DAD1E6"/>
                </a:solidFill>
                <a:latin typeface="Fira Sans"/>
                <a:ea typeface="Fira Sans"/>
                <a:cs typeface="Fira Sans"/>
                <a:sym typeface="Fira Sans"/>
              </a:defRPr>
            </a:lvl1pPr>
          </a:lstStyle>
          <a:p>
            <a:pPr/>
            <a:r>
              <a:t>It provides a clear and transparent method for making decisions, improves consistency and confidence, and helps in managing complex decisions.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80" name="Shape 1"/>
          <p:cNvSpPr/>
          <p:nvPr/>
        </p:nvSpPr>
        <p:spPr>
          <a:xfrm>
            <a:off x="0" y="-953"/>
            <a:ext cx="14630400" cy="8231506"/>
          </a:xfrm>
          <a:prstGeom prst="rect">
            <a:avLst/>
          </a:prstGeom>
          <a:solidFill>
            <a:srgbClr val="241631"/>
          </a:solidFill>
          <a:ln w="12700">
            <a:miter lim="400000"/>
          </a:ln>
        </p:spPr>
        <p:txBody>
          <a:bodyPr lIns="45719" rIns="45719"/>
          <a:lstStyle/>
          <a:p>
            <a:pPr/>
          </a:p>
        </p:txBody>
      </p:sp>
      <p:sp>
        <p:nvSpPr>
          <p:cNvPr id="81" name="Text 2"/>
          <p:cNvSpPr txBox="1"/>
          <p:nvPr/>
        </p:nvSpPr>
        <p:spPr>
          <a:xfrm>
            <a:off x="558667" y="138276"/>
            <a:ext cx="13791882" cy="132549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4900"/>
              </a:lnSpc>
              <a:defRPr b="1" sz="39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lvl1pPr>
          </a:lstStyle>
          <a:p>
            <a:pPr/>
            <a:r>
              <a:t>Traditional Method of Performing the Analytical Hierarchy Process (AHP)</a:t>
            </a:r>
          </a:p>
        </p:txBody>
      </p:sp>
      <p:sp>
        <p:nvSpPr>
          <p:cNvPr id="82" name="Text 12"/>
          <p:cNvSpPr txBox="1"/>
          <p:nvPr/>
        </p:nvSpPr>
        <p:spPr>
          <a:xfrm>
            <a:off x="40564" y="1590556"/>
            <a:ext cx="13960820" cy="100913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190500" indent="-190500">
              <a:lnSpc>
                <a:spcPts val="2400"/>
              </a:lnSpc>
              <a:buSzPct val="100000"/>
              <a:buChar char="•"/>
              <a:defRPr sz="2200">
                <a:solidFill>
                  <a:srgbClr val="FFFFFF"/>
                </a:solidFill>
                <a:latin typeface="Inconsolata"/>
                <a:ea typeface="Inconsolata"/>
                <a:cs typeface="Inconsolata"/>
                <a:sym typeface="Inconsolata"/>
              </a:defRPr>
            </a:pPr>
            <a:r>
              <a:t>The traditional method of performing the Analytical Hierarchy Process (AHP) involves manual calculations and decision-making without the aid of specialized software or tools.</a:t>
            </a:r>
          </a:p>
          <a:p>
            <a:pPr marL="190500" indent="-190500">
              <a:lnSpc>
                <a:spcPts val="2400"/>
              </a:lnSpc>
              <a:buSzPct val="100000"/>
              <a:buChar char="•"/>
              <a:defRPr sz="2200">
                <a:solidFill>
                  <a:srgbClr val="FFFFFF"/>
                </a:solidFill>
                <a:latin typeface="Inconsolata"/>
                <a:ea typeface="Inconsolata"/>
                <a:cs typeface="Inconsolata"/>
                <a:sym typeface="Inconsolata"/>
              </a:defRPr>
            </a:pPr>
            <a:r>
              <a:t>The process typically consists of the following steps:</a:t>
            </a:r>
          </a:p>
        </p:txBody>
      </p:sp>
      <p:sp>
        <p:nvSpPr>
          <p:cNvPr id="83" name="Shape 3"/>
          <p:cNvSpPr/>
          <p:nvPr/>
        </p:nvSpPr>
        <p:spPr>
          <a:xfrm>
            <a:off x="2188487" y="5951928"/>
            <a:ext cx="11230587" cy="13435"/>
          </a:xfrm>
          <a:prstGeom prst="rect">
            <a:avLst/>
          </a:prstGeom>
          <a:solidFill>
            <a:srgbClr val="FF6680"/>
          </a:solidFill>
          <a:ln w="12700">
            <a:miter lim="400000"/>
          </a:ln>
        </p:spPr>
        <p:txBody>
          <a:bodyPr lIns="45719" rIns="45719"/>
          <a:lstStyle/>
          <a:p>
            <a:pPr/>
          </a:p>
        </p:txBody>
      </p:sp>
      <p:sp>
        <p:nvSpPr>
          <p:cNvPr id="84" name="Shape 4"/>
          <p:cNvSpPr/>
          <p:nvPr/>
        </p:nvSpPr>
        <p:spPr>
          <a:xfrm>
            <a:off x="2648242" y="5935903"/>
            <a:ext cx="15241" cy="680086"/>
          </a:xfrm>
          <a:prstGeom prst="rect">
            <a:avLst/>
          </a:prstGeom>
          <a:solidFill>
            <a:srgbClr val="FF6680"/>
          </a:solidFill>
          <a:ln w="12700">
            <a:miter lim="400000"/>
          </a:ln>
        </p:spPr>
        <p:txBody>
          <a:bodyPr lIns="45719" rIns="45719"/>
          <a:lstStyle/>
          <a:p>
            <a:pPr/>
          </a:p>
        </p:txBody>
      </p:sp>
      <p:sp>
        <p:nvSpPr>
          <p:cNvPr id="85" name="Shape 5"/>
          <p:cNvSpPr/>
          <p:nvPr/>
        </p:nvSpPr>
        <p:spPr>
          <a:xfrm>
            <a:off x="2437264" y="5717304"/>
            <a:ext cx="437199" cy="437199"/>
          </a:xfrm>
          <a:prstGeom prst="roundRect">
            <a:avLst>
              <a:gd name="adj" fmla="val 13333"/>
            </a:avLst>
          </a:prstGeom>
          <a:solidFill>
            <a:srgbClr val="312140"/>
          </a:solidFill>
          <a:ln w="12700">
            <a:miter lim="400000"/>
          </a:ln>
        </p:spPr>
        <p:txBody>
          <a:bodyPr lIns="45719" rIns="45719"/>
          <a:lstStyle/>
          <a:p>
            <a:pPr/>
          </a:p>
        </p:txBody>
      </p:sp>
      <p:sp>
        <p:nvSpPr>
          <p:cNvPr id="86" name="Text 6"/>
          <p:cNvSpPr txBox="1"/>
          <p:nvPr/>
        </p:nvSpPr>
        <p:spPr>
          <a:xfrm>
            <a:off x="2526098" y="5753737"/>
            <a:ext cx="259530" cy="44017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1</a:t>
            </a:r>
          </a:p>
        </p:txBody>
      </p:sp>
      <p:sp>
        <p:nvSpPr>
          <p:cNvPr id="87" name="Shape 9"/>
          <p:cNvSpPr/>
          <p:nvPr/>
        </p:nvSpPr>
        <p:spPr>
          <a:xfrm>
            <a:off x="5151289" y="5138650"/>
            <a:ext cx="15240" cy="732195"/>
          </a:xfrm>
          <a:prstGeom prst="rect">
            <a:avLst/>
          </a:prstGeom>
          <a:solidFill>
            <a:srgbClr val="FF6680"/>
          </a:solidFill>
          <a:ln w="12700">
            <a:miter lim="400000"/>
          </a:ln>
        </p:spPr>
        <p:txBody>
          <a:bodyPr lIns="45719" rIns="45719"/>
          <a:lstStyle/>
          <a:p>
            <a:pPr/>
          </a:p>
        </p:txBody>
      </p:sp>
      <p:sp>
        <p:nvSpPr>
          <p:cNvPr id="88" name="Shape 10"/>
          <p:cNvSpPr/>
          <p:nvPr/>
        </p:nvSpPr>
        <p:spPr>
          <a:xfrm>
            <a:off x="4940310" y="5600136"/>
            <a:ext cx="437199" cy="437199"/>
          </a:xfrm>
          <a:prstGeom prst="roundRect">
            <a:avLst>
              <a:gd name="adj" fmla="val 13333"/>
            </a:avLst>
          </a:prstGeom>
          <a:solidFill>
            <a:srgbClr val="312140"/>
          </a:solidFill>
          <a:ln w="12700">
            <a:miter lim="400000"/>
          </a:ln>
        </p:spPr>
        <p:txBody>
          <a:bodyPr lIns="45719" rIns="45719"/>
          <a:lstStyle/>
          <a:p>
            <a:pPr/>
          </a:p>
        </p:txBody>
      </p:sp>
      <p:sp>
        <p:nvSpPr>
          <p:cNvPr id="89" name="Text 11"/>
          <p:cNvSpPr txBox="1"/>
          <p:nvPr/>
        </p:nvSpPr>
        <p:spPr>
          <a:xfrm>
            <a:off x="5029144" y="5636569"/>
            <a:ext cx="259530" cy="4401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2</a:t>
            </a:r>
          </a:p>
        </p:txBody>
      </p:sp>
      <p:sp>
        <p:nvSpPr>
          <p:cNvPr id="90" name="Shape 4"/>
          <p:cNvSpPr/>
          <p:nvPr/>
        </p:nvSpPr>
        <p:spPr>
          <a:xfrm>
            <a:off x="8488147" y="5863850"/>
            <a:ext cx="15241" cy="680086"/>
          </a:xfrm>
          <a:prstGeom prst="rect">
            <a:avLst/>
          </a:prstGeom>
          <a:solidFill>
            <a:srgbClr val="FF6680"/>
          </a:solidFill>
          <a:ln w="12700">
            <a:miter lim="400000"/>
          </a:ln>
        </p:spPr>
        <p:txBody>
          <a:bodyPr lIns="45719" rIns="45719"/>
          <a:lstStyle/>
          <a:p>
            <a:pPr/>
          </a:p>
        </p:txBody>
      </p:sp>
      <p:sp>
        <p:nvSpPr>
          <p:cNvPr id="91" name="Shape 5"/>
          <p:cNvSpPr/>
          <p:nvPr/>
        </p:nvSpPr>
        <p:spPr>
          <a:xfrm>
            <a:off x="8277169" y="5645251"/>
            <a:ext cx="437199" cy="437199"/>
          </a:xfrm>
          <a:prstGeom prst="roundRect">
            <a:avLst>
              <a:gd name="adj" fmla="val 13333"/>
            </a:avLst>
          </a:prstGeom>
          <a:solidFill>
            <a:srgbClr val="312140"/>
          </a:solidFill>
          <a:ln w="12700">
            <a:miter lim="400000"/>
          </a:ln>
        </p:spPr>
        <p:txBody>
          <a:bodyPr lIns="45719" rIns="45719"/>
          <a:lstStyle/>
          <a:p>
            <a:pPr/>
          </a:p>
        </p:txBody>
      </p:sp>
      <p:sp>
        <p:nvSpPr>
          <p:cNvPr id="92" name="Text 6"/>
          <p:cNvSpPr txBox="1"/>
          <p:nvPr/>
        </p:nvSpPr>
        <p:spPr>
          <a:xfrm>
            <a:off x="8366003" y="5681684"/>
            <a:ext cx="259530" cy="44017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3</a:t>
            </a:r>
          </a:p>
        </p:txBody>
      </p:sp>
      <p:sp>
        <p:nvSpPr>
          <p:cNvPr id="93" name="Shape 4"/>
          <p:cNvSpPr/>
          <p:nvPr/>
        </p:nvSpPr>
        <p:spPr>
          <a:xfrm>
            <a:off x="12865219" y="5863850"/>
            <a:ext cx="15241" cy="680086"/>
          </a:xfrm>
          <a:prstGeom prst="rect">
            <a:avLst/>
          </a:prstGeom>
          <a:solidFill>
            <a:srgbClr val="FF6680"/>
          </a:solidFill>
          <a:ln w="12700">
            <a:miter lim="400000"/>
          </a:ln>
        </p:spPr>
        <p:txBody>
          <a:bodyPr lIns="45719" rIns="45719"/>
          <a:lstStyle/>
          <a:p>
            <a:pPr/>
          </a:p>
        </p:txBody>
      </p:sp>
      <p:sp>
        <p:nvSpPr>
          <p:cNvPr id="94" name="Shape 5"/>
          <p:cNvSpPr/>
          <p:nvPr/>
        </p:nvSpPr>
        <p:spPr>
          <a:xfrm>
            <a:off x="12654241" y="5645251"/>
            <a:ext cx="437199" cy="437199"/>
          </a:xfrm>
          <a:prstGeom prst="roundRect">
            <a:avLst>
              <a:gd name="adj" fmla="val 13333"/>
            </a:avLst>
          </a:prstGeom>
          <a:solidFill>
            <a:srgbClr val="312140"/>
          </a:solidFill>
          <a:ln w="12700">
            <a:miter lim="400000"/>
          </a:ln>
        </p:spPr>
        <p:txBody>
          <a:bodyPr lIns="45719" rIns="45719"/>
          <a:lstStyle/>
          <a:p>
            <a:pPr/>
          </a:p>
        </p:txBody>
      </p:sp>
      <p:sp>
        <p:nvSpPr>
          <p:cNvPr id="95" name="Text 6"/>
          <p:cNvSpPr txBox="1"/>
          <p:nvPr/>
        </p:nvSpPr>
        <p:spPr>
          <a:xfrm>
            <a:off x="12743075" y="5681684"/>
            <a:ext cx="259530" cy="44017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5</a:t>
            </a:r>
          </a:p>
        </p:txBody>
      </p:sp>
      <p:sp>
        <p:nvSpPr>
          <p:cNvPr id="96" name="Shape 9"/>
          <p:cNvSpPr/>
          <p:nvPr/>
        </p:nvSpPr>
        <p:spPr>
          <a:xfrm>
            <a:off x="10941099" y="5138650"/>
            <a:ext cx="15241" cy="680086"/>
          </a:xfrm>
          <a:prstGeom prst="rect">
            <a:avLst/>
          </a:prstGeom>
          <a:solidFill>
            <a:srgbClr val="FF6680"/>
          </a:solidFill>
          <a:ln w="12700">
            <a:miter lim="400000"/>
          </a:ln>
        </p:spPr>
        <p:txBody>
          <a:bodyPr lIns="45719" rIns="45719"/>
          <a:lstStyle/>
          <a:p>
            <a:pPr/>
          </a:p>
        </p:txBody>
      </p:sp>
      <p:sp>
        <p:nvSpPr>
          <p:cNvPr id="97" name="Shape 10"/>
          <p:cNvSpPr/>
          <p:nvPr/>
        </p:nvSpPr>
        <p:spPr>
          <a:xfrm>
            <a:off x="10730120" y="5600136"/>
            <a:ext cx="437199" cy="437199"/>
          </a:xfrm>
          <a:prstGeom prst="roundRect">
            <a:avLst>
              <a:gd name="adj" fmla="val 13333"/>
            </a:avLst>
          </a:prstGeom>
          <a:solidFill>
            <a:srgbClr val="312140"/>
          </a:solidFill>
          <a:ln w="12700">
            <a:miter lim="400000"/>
          </a:ln>
        </p:spPr>
        <p:txBody>
          <a:bodyPr lIns="45719" rIns="45719"/>
          <a:lstStyle/>
          <a:p>
            <a:pPr/>
          </a:p>
        </p:txBody>
      </p:sp>
      <p:sp>
        <p:nvSpPr>
          <p:cNvPr id="98" name="Text 11"/>
          <p:cNvSpPr txBox="1"/>
          <p:nvPr/>
        </p:nvSpPr>
        <p:spPr>
          <a:xfrm>
            <a:off x="10818954" y="5636569"/>
            <a:ext cx="259530" cy="4401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800"/>
              </a:lnSpc>
              <a:defRPr b="1" sz="2200">
                <a:solidFill>
                  <a:srgbClr val="FF726D"/>
                </a:solidFill>
                <a:latin typeface="Inconsolata"/>
                <a:ea typeface="Inconsolata"/>
                <a:cs typeface="Inconsolata"/>
                <a:sym typeface="Inconsolata"/>
              </a:defRPr>
            </a:lvl1pPr>
          </a:lstStyle>
          <a:p>
            <a:pPr/>
            <a:r>
              <a:t>4</a:t>
            </a:r>
          </a:p>
        </p:txBody>
      </p:sp>
      <p:sp>
        <p:nvSpPr>
          <p:cNvPr id="99" name="Text 12"/>
          <p:cNvSpPr txBox="1"/>
          <p:nvPr/>
        </p:nvSpPr>
        <p:spPr>
          <a:xfrm>
            <a:off x="4063807" y="2668665"/>
            <a:ext cx="2692342"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Pairwise Comparisons</a:t>
            </a:r>
          </a:p>
        </p:txBody>
      </p:sp>
      <p:sp>
        <p:nvSpPr>
          <p:cNvPr id="100" name="Text 12"/>
          <p:cNvSpPr txBox="1"/>
          <p:nvPr/>
        </p:nvSpPr>
        <p:spPr>
          <a:xfrm>
            <a:off x="1546828" y="6663273"/>
            <a:ext cx="3148079"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Establishing the Hierarchy</a:t>
            </a:r>
          </a:p>
        </p:txBody>
      </p:sp>
      <p:sp>
        <p:nvSpPr>
          <p:cNvPr id="101" name="Text 12"/>
          <p:cNvSpPr txBox="1"/>
          <p:nvPr/>
        </p:nvSpPr>
        <p:spPr>
          <a:xfrm>
            <a:off x="6414043" y="6467697"/>
            <a:ext cx="3764408"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Creating the Comparison Matrix</a:t>
            </a:r>
          </a:p>
        </p:txBody>
      </p:sp>
      <p:sp>
        <p:nvSpPr>
          <p:cNvPr id="102" name="Text 12"/>
          <p:cNvSpPr txBox="1"/>
          <p:nvPr/>
        </p:nvSpPr>
        <p:spPr>
          <a:xfrm>
            <a:off x="9338935" y="2726483"/>
            <a:ext cx="2919386"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Computing the Priorities</a:t>
            </a:r>
          </a:p>
        </p:txBody>
      </p:sp>
      <p:sp>
        <p:nvSpPr>
          <p:cNvPr id="103" name="Text 12"/>
          <p:cNvSpPr txBox="1"/>
          <p:nvPr/>
        </p:nvSpPr>
        <p:spPr>
          <a:xfrm>
            <a:off x="11366526" y="6478143"/>
            <a:ext cx="2361851" cy="3806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b="1" sz="1900">
                <a:solidFill>
                  <a:srgbClr val="FF726D"/>
                </a:solidFill>
                <a:latin typeface="Inconsolata"/>
                <a:ea typeface="Inconsolata"/>
                <a:cs typeface="Inconsolata"/>
                <a:sym typeface="Inconsolata"/>
              </a:defRPr>
            </a:lvl1pPr>
          </a:lstStyle>
          <a:p>
            <a:pPr/>
            <a:r>
              <a:t>Sensitivity Analysis</a:t>
            </a:r>
          </a:p>
        </p:txBody>
      </p:sp>
      <p:sp>
        <p:nvSpPr>
          <p:cNvPr id="104" name="Shape 3"/>
          <p:cNvSpPr/>
          <p:nvPr/>
        </p:nvSpPr>
        <p:spPr>
          <a:xfrm>
            <a:off x="2826916" y="3099650"/>
            <a:ext cx="5166123" cy="1927739"/>
          </a:xfrm>
          <a:prstGeom prst="roundRect">
            <a:avLst>
              <a:gd name="adj" fmla="val 3458"/>
            </a:avLst>
          </a:prstGeom>
          <a:solidFill>
            <a:srgbClr val="312140"/>
          </a:solidFill>
          <a:ln w="12700">
            <a:miter lim="400000"/>
          </a:ln>
        </p:spPr>
        <p:txBody>
          <a:bodyPr lIns="45719" rIns="45719"/>
          <a:lstStyle/>
          <a:p>
            <a:pPr/>
          </a:p>
        </p:txBody>
      </p:sp>
      <p:sp>
        <p:nvSpPr>
          <p:cNvPr id="105" name="Text 13"/>
          <p:cNvSpPr txBox="1"/>
          <p:nvPr/>
        </p:nvSpPr>
        <p:spPr>
          <a:xfrm>
            <a:off x="3391153" y="3264373"/>
            <a:ext cx="4037649" cy="15982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Conduct pairwise comparisons between criteria and alternatives to determine their relative importance. Assign numerical values to represent the relative preference of one element over another.</a:t>
            </a:r>
          </a:p>
        </p:txBody>
      </p:sp>
      <p:sp>
        <p:nvSpPr>
          <p:cNvPr id="106" name="Shape 3"/>
          <p:cNvSpPr/>
          <p:nvPr/>
        </p:nvSpPr>
        <p:spPr>
          <a:xfrm>
            <a:off x="8215567" y="3074848"/>
            <a:ext cx="5166123" cy="2079904"/>
          </a:xfrm>
          <a:prstGeom prst="roundRect">
            <a:avLst>
              <a:gd name="adj" fmla="val 3205"/>
            </a:avLst>
          </a:prstGeom>
          <a:solidFill>
            <a:srgbClr val="312140"/>
          </a:solidFill>
          <a:ln w="12700">
            <a:miter lim="400000"/>
          </a:ln>
        </p:spPr>
        <p:txBody>
          <a:bodyPr lIns="45719" rIns="45719"/>
          <a:lstStyle/>
          <a:p>
            <a:pPr/>
          </a:p>
        </p:txBody>
      </p:sp>
      <p:sp>
        <p:nvSpPr>
          <p:cNvPr id="107" name="Text 13"/>
          <p:cNvSpPr txBox="1"/>
          <p:nvPr/>
        </p:nvSpPr>
        <p:spPr>
          <a:xfrm>
            <a:off x="8779804" y="3371165"/>
            <a:ext cx="4037649" cy="15982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Normalize the comparison matrix and calculate the priority vectors for criteria and alternatives. This involves summing the values of each row or column and dividing each element by the respective sum.</a:t>
            </a:r>
          </a:p>
        </p:txBody>
      </p:sp>
      <p:sp>
        <p:nvSpPr>
          <p:cNvPr id="108" name="Shape 3"/>
          <p:cNvSpPr/>
          <p:nvPr/>
        </p:nvSpPr>
        <p:spPr>
          <a:xfrm>
            <a:off x="1039925" y="6992794"/>
            <a:ext cx="4221385" cy="1115163"/>
          </a:xfrm>
          <a:prstGeom prst="roundRect">
            <a:avLst>
              <a:gd name="adj" fmla="val 5785"/>
            </a:avLst>
          </a:prstGeom>
          <a:solidFill>
            <a:srgbClr val="312140"/>
          </a:solidFill>
          <a:ln w="12700">
            <a:miter lim="400000"/>
          </a:ln>
        </p:spPr>
        <p:txBody>
          <a:bodyPr lIns="45719" rIns="45719"/>
          <a:lstStyle/>
          <a:p>
            <a:pPr/>
          </a:p>
        </p:txBody>
      </p:sp>
      <p:sp>
        <p:nvSpPr>
          <p:cNvPr id="109" name="Text 13"/>
          <p:cNvSpPr txBox="1"/>
          <p:nvPr/>
        </p:nvSpPr>
        <p:spPr>
          <a:xfrm>
            <a:off x="1102043" y="7161193"/>
            <a:ext cx="4037649" cy="9886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Identify the main goal and break it down into a hierarchical structure with criteria and alternatives.</a:t>
            </a:r>
          </a:p>
        </p:txBody>
      </p:sp>
      <p:sp>
        <p:nvSpPr>
          <p:cNvPr id="110" name="Shape 3"/>
          <p:cNvSpPr/>
          <p:nvPr/>
        </p:nvSpPr>
        <p:spPr>
          <a:xfrm>
            <a:off x="6148951" y="6875970"/>
            <a:ext cx="4221385" cy="1210921"/>
          </a:xfrm>
          <a:prstGeom prst="roundRect">
            <a:avLst>
              <a:gd name="adj" fmla="val 6075"/>
            </a:avLst>
          </a:prstGeom>
          <a:solidFill>
            <a:srgbClr val="312140"/>
          </a:solidFill>
          <a:ln w="12700">
            <a:miter lim="400000"/>
          </a:ln>
        </p:spPr>
        <p:txBody>
          <a:bodyPr lIns="45719" rIns="45719"/>
          <a:lstStyle/>
          <a:p>
            <a:pPr/>
          </a:p>
        </p:txBody>
      </p:sp>
      <p:sp>
        <p:nvSpPr>
          <p:cNvPr id="111" name="Text 13"/>
          <p:cNvSpPr txBox="1"/>
          <p:nvPr/>
        </p:nvSpPr>
        <p:spPr>
          <a:xfrm>
            <a:off x="6277423" y="6875970"/>
            <a:ext cx="4037649" cy="12934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Create a square matrix based on the pairwise comparisons. The elements of the matrix represent the relative importance values obtained from the comparisons.</a:t>
            </a:r>
          </a:p>
        </p:txBody>
      </p:sp>
      <p:sp>
        <p:nvSpPr>
          <p:cNvPr id="112" name="Shape 3"/>
          <p:cNvSpPr/>
          <p:nvPr/>
        </p:nvSpPr>
        <p:spPr>
          <a:xfrm>
            <a:off x="10528628" y="6942216"/>
            <a:ext cx="4037648" cy="1089848"/>
          </a:xfrm>
          <a:prstGeom prst="roundRect">
            <a:avLst>
              <a:gd name="adj" fmla="val 5662"/>
            </a:avLst>
          </a:prstGeom>
          <a:solidFill>
            <a:srgbClr val="312140"/>
          </a:solidFill>
          <a:ln w="12700">
            <a:miter lim="400000"/>
          </a:ln>
        </p:spPr>
        <p:txBody>
          <a:bodyPr lIns="45719" rIns="45719"/>
          <a:lstStyle/>
          <a:p>
            <a:pPr/>
          </a:p>
        </p:txBody>
      </p:sp>
      <p:sp>
        <p:nvSpPr>
          <p:cNvPr id="113" name="Text 13"/>
          <p:cNvSpPr txBox="1"/>
          <p:nvPr/>
        </p:nvSpPr>
        <p:spPr>
          <a:xfrm>
            <a:off x="10528628" y="6992794"/>
            <a:ext cx="3912796" cy="9886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ts val="2400"/>
              </a:lnSpc>
              <a:defRPr sz="1500">
                <a:solidFill>
                  <a:srgbClr val="DAD1E6"/>
                </a:solidFill>
                <a:latin typeface="Fira Sans"/>
                <a:ea typeface="Fira Sans"/>
                <a:cs typeface="Fira Sans"/>
                <a:sym typeface="Fira Sans"/>
              </a:defRPr>
            </a:lvl1pPr>
          </a:lstStyle>
          <a:p>
            <a:pPr/>
            <a:r>
              <a:t>Perform sensitivity analysis to assess the impact of changes in the criteria or their relative importance on the final decision.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
          <p:cNvSpPr/>
          <p:nvPr/>
        </p:nvSpPr>
        <p:spPr>
          <a:xfrm>
            <a:off x="0" y="0"/>
            <a:ext cx="14630400" cy="8229600"/>
          </a:xfrm>
          <a:prstGeom prst="rect">
            <a:avLst/>
          </a:prstGeom>
          <a:solidFill>
            <a:srgbClr val="241631"/>
          </a:solidFill>
          <a:ln w="12700">
            <a:miter lim="400000"/>
          </a:ln>
        </p:spPr>
        <p:txBody>
          <a:bodyPr lIns="45719" rIns="45719"/>
          <a:lstStyle/>
          <a:p>
            <a:pPr/>
          </a:p>
        </p:txBody>
      </p:sp>
      <p:pic>
        <p:nvPicPr>
          <p:cNvPr id="116" name="Analatical Hyrarchy Process .pdf" descr="Analatical Hyrarchy Process .pdf"/>
          <p:cNvPicPr>
            <a:picLocks noChangeAspect="1"/>
          </p:cNvPicPr>
          <p:nvPr/>
        </p:nvPicPr>
        <p:blipFill>
          <a:blip r:embed="rId2">
            <a:extLst/>
          </a:blip>
          <a:srcRect l="498" t="0" r="4091" b="14376"/>
          <a:stretch>
            <a:fillRect/>
          </a:stretch>
        </p:blipFill>
        <p:spPr>
          <a:xfrm>
            <a:off x="-750834" y="-805266"/>
            <a:ext cx="15516826" cy="984024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hape 0"/>
          <p:cNvSpPr/>
          <p:nvPr/>
        </p:nvSpPr>
        <p:spPr>
          <a:xfrm>
            <a:off x="0" y="0"/>
            <a:ext cx="14630400" cy="8229600"/>
          </a:xfrm>
          <a:prstGeom prst="rect">
            <a:avLst/>
          </a:prstGeom>
          <a:solidFill>
            <a:srgbClr val="110C17"/>
          </a:solidFill>
          <a:ln w="12700">
            <a:miter lim="400000"/>
          </a:ln>
        </p:spPr>
        <p:txBody>
          <a:bodyPr lIns="45719" rIns="45719"/>
          <a:lstStyle/>
          <a:p>
            <a:pPr/>
          </a:p>
        </p:txBody>
      </p:sp>
      <p:sp>
        <p:nvSpPr>
          <p:cNvPr id="119" name="Shape 1"/>
          <p:cNvSpPr/>
          <p:nvPr/>
        </p:nvSpPr>
        <p:spPr>
          <a:xfrm>
            <a:off x="0" y="0"/>
            <a:ext cx="14630400" cy="8229600"/>
          </a:xfrm>
          <a:prstGeom prst="rect">
            <a:avLst/>
          </a:prstGeom>
          <a:solidFill>
            <a:srgbClr val="241631"/>
          </a:solidFill>
          <a:ln w="12700">
            <a:miter lim="400000"/>
          </a:ln>
        </p:spPr>
        <p:txBody>
          <a:bodyPr lIns="45719" rIns="45719"/>
          <a:lstStyle/>
          <a:p>
            <a:pPr/>
          </a:p>
        </p:txBody>
      </p:sp>
      <p:sp>
        <p:nvSpPr>
          <p:cNvPr id="120" name="Text 2"/>
          <p:cNvSpPr txBox="1"/>
          <p:nvPr/>
        </p:nvSpPr>
        <p:spPr>
          <a:xfrm>
            <a:off x="3349619" y="518054"/>
            <a:ext cx="8684901" cy="6799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700"/>
              </a:lnSpc>
              <a:defRPr b="1" sz="3800">
                <a:gradFill flip="none" rotWithShape="1">
                  <a:gsLst>
                    <a:gs pos="0">
                      <a:srgbClr val="DC5B2D"/>
                    </a:gs>
                    <a:gs pos="50000">
                      <a:srgbClr val="D54D4A"/>
                    </a:gs>
                    <a:gs pos="100000">
                      <a:srgbClr val="D328A5"/>
                    </a:gs>
                  </a:gsLst>
                  <a:lin ang="978314" scaled="0"/>
                </a:gradFill>
                <a:latin typeface="Inconsolata"/>
                <a:ea typeface="Inconsolata"/>
                <a:cs typeface="Inconsolata"/>
                <a:sym typeface="Inconsolata"/>
              </a:defRPr>
            </a:lvl1pPr>
          </a:lstStyle>
          <a:p>
            <a:pPr/>
            <a:r>
              <a:t>Drawbacks of the Traditional Method:</a:t>
            </a:r>
          </a:p>
        </p:txBody>
      </p:sp>
      <p:sp>
        <p:nvSpPr>
          <p:cNvPr id="121" name="Text 12"/>
          <p:cNvSpPr txBox="1"/>
          <p:nvPr/>
        </p:nvSpPr>
        <p:spPr>
          <a:xfrm>
            <a:off x="633801" y="4396282"/>
            <a:ext cx="13362798" cy="12569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ts val="2300"/>
              </a:lnSpc>
              <a:defRPr b="1" sz="3000">
                <a:solidFill>
                  <a:srgbClr val="FF726D"/>
                </a:solidFill>
                <a:latin typeface="Inconsolata"/>
                <a:ea typeface="Inconsolata"/>
                <a:cs typeface="Inconsolata"/>
                <a:sym typeface="Inconsolata"/>
              </a:defRPr>
            </a:pPr>
            <a:r>
              <a:t>Lack of Visualization:</a:t>
            </a:r>
          </a:p>
          <a:p>
            <a:pPr algn="ctr">
              <a:lnSpc>
                <a:spcPts val="2300"/>
              </a:lnSpc>
              <a:defRPr b="1" sz="1900">
                <a:solidFill>
                  <a:srgbClr val="FF726D"/>
                </a:solidFill>
                <a:latin typeface="Inconsolata"/>
                <a:ea typeface="Inconsolata"/>
                <a:cs typeface="Inconsolata"/>
                <a:sym typeface="Inconsolata"/>
              </a:defRPr>
            </a:pPr>
            <a:br/>
            <a:r>
              <a:rPr>
                <a:solidFill>
                  <a:srgbClr val="FFFFFF"/>
                </a:solidFill>
              </a:rPr>
              <a:t>Without dedicated software or tools, it may be challenging to visualize and interpret the results of the AHP analysis effectively.</a:t>
            </a:r>
          </a:p>
        </p:txBody>
      </p:sp>
      <p:sp>
        <p:nvSpPr>
          <p:cNvPr id="122" name="Text 12"/>
          <p:cNvSpPr txBox="1"/>
          <p:nvPr/>
        </p:nvSpPr>
        <p:spPr>
          <a:xfrm>
            <a:off x="109551" y="2235907"/>
            <a:ext cx="14411298" cy="15490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lnSpc>
                <a:spcPts val="2300"/>
              </a:lnSpc>
              <a:defRPr b="1" sz="1900">
                <a:solidFill>
                  <a:srgbClr val="FF726D"/>
                </a:solidFill>
                <a:latin typeface="Inconsolata"/>
                <a:ea typeface="Inconsolata"/>
                <a:cs typeface="Inconsolata"/>
                <a:sym typeface="Inconsolata"/>
              </a:defRPr>
            </a:pPr>
            <a:r>
              <a:rPr sz="3000"/>
              <a:t>Calculation Complexity:</a:t>
            </a:r>
            <a:endParaRPr sz="3000"/>
          </a:p>
          <a:p>
            <a:pPr algn="ctr">
              <a:lnSpc>
                <a:spcPts val="2300"/>
              </a:lnSpc>
              <a:defRPr b="1" sz="1900">
                <a:solidFill>
                  <a:srgbClr val="FF726D"/>
                </a:solidFill>
                <a:latin typeface="Inconsolata"/>
                <a:ea typeface="Inconsolata"/>
                <a:cs typeface="Inconsolata"/>
                <a:sym typeface="Inconsolata"/>
              </a:defRPr>
            </a:pPr>
            <a:endParaRPr sz="3000"/>
          </a:p>
          <a:p>
            <a:pPr algn="ctr">
              <a:lnSpc>
                <a:spcPts val="2300"/>
              </a:lnSpc>
              <a:defRPr b="1" sz="1900">
                <a:solidFill>
                  <a:srgbClr val="FF726D"/>
                </a:solidFill>
                <a:latin typeface="Inconsolata"/>
                <a:ea typeface="Inconsolata"/>
                <a:cs typeface="Inconsolata"/>
                <a:sym typeface="Inconsolata"/>
              </a:defRPr>
            </a:pPr>
            <a:br/>
            <a:r>
              <a:rPr>
                <a:solidFill>
                  <a:srgbClr val="FFFFFF"/>
                </a:solidFill>
              </a:rPr>
              <a:t>Manual calculations can become time-consuming and error-prone, especially when dealing with complex decision problems that involve numerous criteria and alternatives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